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64"/>
  </p:notesMasterIdLst>
  <p:sldIdLst>
    <p:sldId id="256" r:id="rId2"/>
    <p:sldId id="258" r:id="rId3"/>
    <p:sldId id="262" r:id="rId4"/>
    <p:sldId id="261" r:id="rId5"/>
    <p:sldId id="260" r:id="rId6"/>
    <p:sldId id="257" r:id="rId7"/>
    <p:sldId id="264" r:id="rId8"/>
    <p:sldId id="263" r:id="rId9"/>
    <p:sldId id="265" r:id="rId10"/>
    <p:sldId id="266" r:id="rId11"/>
    <p:sldId id="267" r:id="rId12"/>
    <p:sldId id="268" r:id="rId13"/>
    <p:sldId id="269" r:id="rId14"/>
    <p:sldId id="271" r:id="rId15"/>
    <p:sldId id="280" r:id="rId16"/>
    <p:sldId id="277" r:id="rId17"/>
    <p:sldId id="281" r:id="rId18"/>
    <p:sldId id="282" r:id="rId19"/>
    <p:sldId id="283" r:id="rId20"/>
    <p:sldId id="284" r:id="rId21"/>
    <p:sldId id="285" r:id="rId22"/>
    <p:sldId id="286" r:id="rId23"/>
    <p:sldId id="272" r:id="rId24"/>
    <p:sldId id="278" r:id="rId25"/>
    <p:sldId id="287" r:id="rId26"/>
    <p:sldId id="288" r:id="rId27"/>
    <p:sldId id="289" r:id="rId28"/>
    <p:sldId id="290" r:id="rId29"/>
    <p:sldId id="291" r:id="rId30"/>
    <p:sldId id="292" r:id="rId31"/>
    <p:sldId id="293" r:id="rId32"/>
    <p:sldId id="294" r:id="rId33"/>
    <p:sldId id="295" r:id="rId34"/>
    <p:sldId id="273" r:id="rId35"/>
    <p:sldId id="296" r:id="rId36"/>
    <p:sldId id="297" r:id="rId37"/>
    <p:sldId id="298" r:id="rId38"/>
    <p:sldId id="299" r:id="rId39"/>
    <p:sldId id="300" r:id="rId40"/>
    <p:sldId id="301" r:id="rId41"/>
    <p:sldId id="274" r:id="rId42"/>
    <p:sldId id="302" r:id="rId43"/>
    <p:sldId id="303" r:id="rId44"/>
    <p:sldId id="304" r:id="rId45"/>
    <p:sldId id="305" r:id="rId46"/>
    <p:sldId id="306" r:id="rId47"/>
    <p:sldId id="307" r:id="rId48"/>
    <p:sldId id="275" r:id="rId49"/>
    <p:sldId id="308" r:id="rId50"/>
    <p:sldId id="309" r:id="rId51"/>
    <p:sldId id="311" r:id="rId52"/>
    <p:sldId id="313" r:id="rId53"/>
    <p:sldId id="314" r:id="rId54"/>
    <p:sldId id="315" r:id="rId55"/>
    <p:sldId id="316" r:id="rId56"/>
    <p:sldId id="320" r:id="rId57"/>
    <p:sldId id="321" r:id="rId58"/>
    <p:sldId id="322" r:id="rId59"/>
    <p:sldId id="279" r:id="rId60"/>
    <p:sldId id="317" r:id="rId61"/>
    <p:sldId id="318" r:id="rId62"/>
    <p:sldId id="319"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 id="{5193E7F0-EACD-43E1-AB00-DEE3ACA4E7E2}">
          <p14:sldIdLst>
            <p14:sldId id="256"/>
          </p14:sldIdLst>
        </p14:section>
        <p14:section name="Einführung" id="{C4708523-8FEE-4D49-9D38-8E83CE936BD4}">
          <p14:sldIdLst>
            <p14:sldId id="258"/>
            <p14:sldId id="262"/>
            <p14:sldId id="261"/>
            <p14:sldId id="260"/>
          </p14:sldIdLst>
        </p14:section>
        <p14:section name="Phase 1" id="{8E092F83-0F44-4B63-B1A6-FC63442D0BAE}">
          <p14:sldIdLst>
            <p14:sldId id="257"/>
            <p14:sldId id="264"/>
            <p14:sldId id="263"/>
          </p14:sldIdLst>
        </p14:section>
        <p14:section name="Phase 2" id="{C9E67CC1-A298-44CE-AA02-E418560329BE}">
          <p14:sldIdLst>
            <p14:sldId id="265"/>
            <p14:sldId id="266"/>
            <p14:sldId id="267"/>
          </p14:sldIdLst>
        </p14:section>
        <p14:section name="Phase 3 - Überblick" id="{98089AF5-7587-4AB9-9B3D-C6BFBAB92BF1}">
          <p14:sldIdLst>
            <p14:sldId id="268"/>
            <p14:sldId id="269"/>
          </p14:sldIdLst>
        </p14:section>
        <p14:section name="Phase 3 - A. Flächenverfügbarkeit" id="{465981A7-62DA-49E0-8E3C-474C9D2FE6BD}">
          <p14:sldIdLst>
            <p14:sldId id="271"/>
            <p14:sldId id="280"/>
            <p14:sldId id="277"/>
            <p14:sldId id="281"/>
            <p14:sldId id="282"/>
            <p14:sldId id="283"/>
            <p14:sldId id="284"/>
            <p14:sldId id="285"/>
            <p14:sldId id="286"/>
          </p14:sldIdLst>
        </p14:section>
        <p14:section name="Phase 3 - B. Konkurrenz" id="{8E917500-F731-4794-B9C5-43457C8FD534}">
          <p14:sldIdLst>
            <p14:sldId id="272"/>
            <p14:sldId id="278"/>
            <p14:sldId id="287"/>
            <p14:sldId id="288"/>
            <p14:sldId id="289"/>
            <p14:sldId id="290"/>
            <p14:sldId id="291"/>
            <p14:sldId id="292"/>
            <p14:sldId id="293"/>
            <p14:sldId id="294"/>
            <p14:sldId id="295"/>
          </p14:sldIdLst>
        </p14:section>
        <p14:section name="Phase 3 - C. Import" id="{C4C67F4F-98AF-474D-8C06-B068C122E43B}">
          <p14:sldIdLst>
            <p14:sldId id="273"/>
            <p14:sldId id="296"/>
            <p14:sldId id="297"/>
            <p14:sldId id="298"/>
            <p14:sldId id="299"/>
            <p14:sldId id="300"/>
            <p14:sldId id="301"/>
          </p14:sldIdLst>
        </p14:section>
        <p14:section name="Phase 3 - D. Extensivierung" id="{6A7A8587-2E68-403C-84AA-5A1F68FE82F2}">
          <p14:sldIdLst>
            <p14:sldId id="274"/>
            <p14:sldId id="302"/>
            <p14:sldId id="303"/>
            <p14:sldId id="304"/>
            <p14:sldId id="305"/>
            <p14:sldId id="306"/>
            <p14:sldId id="307"/>
          </p14:sldIdLst>
        </p14:section>
        <p14:section name="Phase 3 - E. Ernährung" id="{0DBEF9FC-048A-460E-95D5-F8289581018D}">
          <p14:sldIdLst>
            <p14:sldId id="275"/>
            <p14:sldId id="308"/>
            <p14:sldId id="309"/>
            <p14:sldId id="311"/>
            <p14:sldId id="313"/>
            <p14:sldId id="314"/>
            <p14:sldId id="315"/>
            <p14:sldId id="316"/>
            <p14:sldId id="320"/>
            <p14:sldId id="321"/>
            <p14:sldId id="322"/>
          </p14:sldIdLst>
        </p14:section>
        <p14:section name="Phase 4" id="{AAF744F2-7059-4673-B2B3-F5151D1B6DB2}">
          <p14:sldIdLst>
            <p14:sldId id="279"/>
            <p14:sldId id="317"/>
            <p14:sldId id="318"/>
            <p14:sldId id="3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C70"/>
    <a:srgbClr val="ACB237"/>
    <a:srgbClr val="73C3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5" autoAdjust="0"/>
    <p:restoredTop sz="93372" autoAdjust="0"/>
  </p:normalViewPr>
  <p:slideViewPr>
    <p:cSldViewPr snapToGrid="0">
      <p:cViewPr varScale="1">
        <p:scale>
          <a:sx n="116" d="100"/>
          <a:sy n="116" d="100"/>
        </p:scale>
        <p:origin x="132" y="4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33FA6-DA31-43F0-A2F2-D85C203D7BD1}" type="datetimeFigureOut">
              <a:rPr lang="en-GB" smtClean="0"/>
              <a:t>09/08/2022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4B606-A5DB-46B9-A0B3-41A1CD43722E}" type="slidenum">
              <a:rPr lang="en-GB" smtClean="0"/>
              <a:t>‹Nr.›</a:t>
            </a:fld>
            <a:endParaRPr lang="en-GB"/>
          </a:p>
        </p:txBody>
      </p:sp>
    </p:spTree>
    <p:extLst>
      <p:ext uri="{BB962C8B-B14F-4D97-AF65-F5344CB8AC3E}">
        <p14:creationId xmlns:p14="http://schemas.microsoft.com/office/powerpoint/2010/main" val="3012371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Diese Präsentation dient als Unterrichtshilfe für die Durchführung der Foodscape-Lerneinheit. Eine genaue Beschreibung des Unterrichts sowie die Arbeitsblätter finden Sie im Begleitdossier unter www.foodscape.ch/fuer-lehrpersonen/</a:t>
            </a:r>
          </a:p>
          <a:p>
            <a:endParaRPr lang="de-CH" dirty="0"/>
          </a:p>
          <a:p>
            <a:r>
              <a:rPr lang="de-CH" dirty="0"/>
              <a:t>Alle Bilder, die nicht mit Quellen hinterlegt sind, sind aus dem Begleitdossier</a:t>
            </a:r>
          </a:p>
        </p:txBody>
      </p:sp>
      <p:sp>
        <p:nvSpPr>
          <p:cNvPr id="4" name="Foliennummernplatzhalter 3"/>
          <p:cNvSpPr>
            <a:spLocks noGrp="1"/>
          </p:cNvSpPr>
          <p:nvPr>
            <p:ph type="sldNum" sz="quarter" idx="5"/>
          </p:nvPr>
        </p:nvSpPr>
        <p:spPr/>
        <p:txBody>
          <a:bodyPr/>
          <a:lstStyle/>
          <a:p>
            <a:fld id="{1F94B606-A5DB-46B9-A0B3-41A1CD43722E}" type="slidenum">
              <a:rPr lang="en-GB" smtClean="0"/>
              <a:t>1</a:t>
            </a:fld>
            <a:endParaRPr lang="en-GB"/>
          </a:p>
        </p:txBody>
      </p:sp>
    </p:spTree>
    <p:extLst>
      <p:ext uri="{BB962C8B-B14F-4D97-AF65-F5344CB8AC3E}">
        <p14:creationId xmlns:p14="http://schemas.microsoft.com/office/powerpoint/2010/main" val="3926642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Bildquellen: Kunsthalle Bremen - Der Kunstverein in Bremen [</a:t>
            </a:r>
            <a:r>
              <a:rPr lang="de-CH" dirty="0">
                <a:hlinkClick r:id="rId3" tooltip="Für nicht kommerzielle Zwecke kann das Material bei Namensnennung frei verwendet (auch verändert) werden. Bei einer Weitergabe muss der Rechtestatus erhalten bleiben."/>
              </a:rPr>
              <a:t>CC BY-NC-SA</a:t>
            </a:r>
            <a:r>
              <a:rPr lang="de-CH" dirty="0"/>
              <a:t>]  </a:t>
            </a:r>
            <a:endParaRPr lang="en-GB" dirty="0"/>
          </a:p>
          <a:p>
            <a:r>
              <a:rPr lang="en-GB" dirty="0"/>
              <a:t>https://bremen.museum-digital.de/singleimage.php?imagenr=171</a:t>
            </a:r>
          </a:p>
        </p:txBody>
      </p:sp>
      <p:sp>
        <p:nvSpPr>
          <p:cNvPr id="4" name="Foliennummernplatzhalter 3"/>
          <p:cNvSpPr>
            <a:spLocks noGrp="1"/>
          </p:cNvSpPr>
          <p:nvPr>
            <p:ph type="sldNum" sz="quarter" idx="5"/>
          </p:nvPr>
        </p:nvSpPr>
        <p:spPr/>
        <p:txBody>
          <a:bodyPr/>
          <a:lstStyle/>
          <a:p>
            <a:fld id="{1F94B606-A5DB-46B9-A0B3-41A1CD43722E}" type="slidenum">
              <a:rPr lang="en-GB" smtClean="0"/>
              <a:t>16</a:t>
            </a:fld>
            <a:endParaRPr lang="en-GB"/>
          </a:p>
        </p:txBody>
      </p:sp>
    </p:spTree>
    <p:extLst>
      <p:ext uri="{BB962C8B-B14F-4D97-AF65-F5344CB8AC3E}">
        <p14:creationId xmlns:p14="http://schemas.microsoft.com/office/powerpoint/2010/main" val="1894337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Infoblatt</a:t>
            </a:r>
            <a:endParaRPr lang="en-GB" dirty="0"/>
          </a:p>
        </p:txBody>
      </p:sp>
      <p:sp>
        <p:nvSpPr>
          <p:cNvPr id="4" name="Foliennummernplatzhalter 3"/>
          <p:cNvSpPr>
            <a:spLocks noGrp="1"/>
          </p:cNvSpPr>
          <p:nvPr>
            <p:ph type="sldNum" sz="quarter" idx="5"/>
          </p:nvPr>
        </p:nvSpPr>
        <p:spPr/>
        <p:txBody>
          <a:bodyPr/>
          <a:lstStyle/>
          <a:p>
            <a:fld id="{1F94B606-A5DB-46B9-A0B3-41A1CD43722E}" type="slidenum">
              <a:rPr lang="en-GB" smtClean="0"/>
              <a:t>17</a:t>
            </a:fld>
            <a:endParaRPr lang="en-GB"/>
          </a:p>
        </p:txBody>
      </p:sp>
    </p:spTree>
    <p:extLst>
      <p:ext uri="{BB962C8B-B14F-4D97-AF65-F5344CB8AC3E}">
        <p14:creationId xmlns:p14="http://schemas.microsoft.com/office/powerpoint/2010/main" val="15497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Infoblatt</a:t>
            </a:r>
          </a:p>
        </p:txBody>
      </p:sp>
      <p:sp>
        <p:nvSpPr>
          <p:cNvPr id="4" name="Foliennummernplatzhalter 3"/>
          <p:cNvSpPr>
            <a:spLocks noGrp="1"/>
          </p:cNvSpPr>
          <p:nvPr>
            <p:ph type="sldNum" sz="quarter" idx="5"/>
          </p:nvPr>
        </p:nvSpPr>
        <p:spPr/>
        <p:txBody>
          <a:bodyPr/>
          <a:lstStyle/>
          <a:p>
            <a:fld id="{1F94B606-A5DB-46B9-A0B3-41A1CD43722E}" type="slidenum">
              <a:rPr lang="en-GB" smtClean="0"/>
              <a:t>19</a:t>
            </a:fld>
            <a:endParaRPr lang="en-GB"/>
          </a:p>
        </p:txBody>
      </p:sp>
    </p:spTree>
    <p:extLst>
      <p:ext uri="{BB962C8B-B14F-4D97-AF65-F5344CB8AC3E}">
        <p14:creationId xmlns:p14="http://schemas.microsoft.com/office/powerpoint/2010/main" val="3987752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Infoblatt</a:t>
            </a:r>
            <a:endParaRPr lang="en-GB" dirty="0"/>
          </a:p>
        </p:txBody>
      </p:sp>
      <p:sp>
        <p:nvSpPr>
          <p:cNvPr id="4" name="Foliennummernplatzhalter 3"/>
          <p:cNvSpPr>
            <a:spLocks noGrp="1"/>
          </p:cNvSpPr>
          <p:nvPr>
            <p:ph type="sldNum" sz="quarter" idx="5"/>
          </p:nvPr>
        </p:nvSpPr>
        <p:spPr/>
        <p:txBody>
          <a:bodyPr/>
          <a:lstStyle/>
          <a:p>
            <a:fld id="{1F94B606-A5DB-46B9-A0B3-41A1CD43722E}" type="slidenum">
              <a:rPr lang="en-GB" smtClean="0"/>
              <a:t>20</a:t>
            </a:fld>
            <a:endParaRPr lang="en-GB"/>
          </a:p>
        </p:txBody>
      </p:sp>
    </p:spTree>
    <p:extLst>
      <p:ext uri="{BB962C8B-B14F-4D97-AF65-F5344CB8AC3E}">
        <p14:creationId xmlns:p14="http://schemas.microsoft.com/office/powerpoint/2010/main" val="179848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1F94B606-A5DB-46B9-A0B3-41A1CD43722E}" type="slidenum">
              <a:rPr lang="en-GB" smtClean="0"/>
              <a:t>21</a:t>
            </a:fld>
            <a:endParaRPr lang="en-GB"/>
          </a:p>
        </p:txBody>
      </p:sp>
    </p:spTree>
    <p:extLst>
      <p:ext uri="{BB962C8B-B14F-4D97-AF65-F5344CB8AC3E}">
        <p14:creationId xmlns:p14="http://schemas.microsoft.com/office/powerpoint/2010/main" val="391484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F94B606-A5DB-46B9-A0B3-41A1CD43722E}" type="slidenum">
              <a:rPr lang="en-GB" smtClean="0"/>
              <a:t>23</a:t>
            </a:fld>
            <a:endParaRPr lang="en-GB"/>
          </a:p>
        </p:txBody>
      </p:sp>
    </p:spTree>
    <p:extLst>
      <p:ext uri="{BB962C8B-B14F-4D97-AF65-F5344CB8AC3E}">
        <p14:creationId xmlns:p14="http://schemas.microsoft.com/office/powerpoint/2010/main" val="2976056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Infoblatt</a:t>
            </a:r>
          </a:p>
        </p:txBody>
      </p:sp>
      <p:sp>
        <p:nvSpPr>
          <p:cNvPr id="4" name="Foliennummernplatzhalter 3"/>
          <p:cNvSpPr>
            <a:spLocks noGrp="1"/>
          </p:cNvSpPr>
          <p:nvPr>
            <p:ph type="sldNum" sz="quarter" idx="5"/>
          </p:nvPr>
        </p:nvSpPr>
        <p:spPr/>
        <p:txBody>
          <a:bodyPr/>
          <a:lstStyle/>
          <a:p>
            <a:fld id="{1F94B606-A5DB-46B9-A0B3-41A1CD43722E}" type="slidenum">
              <a:rPr lang="en-GB" smtClean="0"/>
              <a:t>26</a:t>
            </a:fld>
            <a:endParaRPr lang="en-GB"/>
          </a:p>
        </p:txBody>
      </p:sp>
    </p:spTree>
    <p:extLst>
      <p:ext uri="{BB962C8B-B14F-4D97-AF65-F5344CB8AC3E}">
        <p14:creationId xmlns:p14="http://schemas.microsoft.com/office/powerpoint/2010/main" val="1446101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Beim</a:t>
            </a:r>
            <a:r>
              <a:rPr lang="en-GB" dirty="0"/>
              <a:t> Klick auf das Bild </a:t>
            </a:r>
            <a:r>
              <a:rPr lang="en-GB" dirty="0" err="1"/>
              <a:t>gelangen</a:t>
            </a:r>
            <a:r>
              <a:rPr lang="en-GB" dirty="0"/>
              <a:t> Sie </a:t>
            </a:r>
            <a:r>
              <a:rPr lang="en-GB" dirty="0" err="1"/>
              <a:t>zum</a:t>
            </a:r>
            <a:r>
              <a:rPr lang="en-GB" dirty="0"/>
              <a:t> Video: </a:t>
            </a:r>
            <a:r>
              <a:rPr lang="en-GB" sz="1200" b="0" i="0" u="none" strike="noStrike" kern="1200" baseline="0" dirty="0">
                <a:solidFill>
                  <a:schemeClr val="tx1"/>
                </a:solidFill>
                <a:latin typeface="+mn-lt"/>
                <a:ea typeface="+mn-ea"/>
                <a:cs typeface="+mn-cs"/>
              </a:rPr>
              <a:t>https://www.youtube.com/watch?v=0W9_50KfmnU</a:t>
            </a:r>
            <a:endParaRPr lang="en-GB" dirty="0"/>
          </a:p>
        </p:txBody>
      </p:sp>
      <p:sp>
        <p:nvSpPr>
          <p:cNvPr id="4" name="Foliennummernplatzhalter 3"/>
          <p:cNvSpPr>
            <a:spLocks noGrp="1"/>
          </p:cNvSpPr>
          <p:nvPr>
            <p:ph type="sldNum" sz="quarter" idx="5"/>
          </p:nvPr>
        </p:nvSpPr>
        <p:spPr/>
        <p:txBody>
          <a:bodyPr/>
          <a:lstStyle/>
          <a:p>
            <a:fld id="{1F94B606-A5DB-46B9-A0B3-41A1CD43722E}" type="slidenum">
              <a:rPr lang="en-GB" smtClean="0"/>
              <a:t>29</a:t>
            </a:fld>
            <a:endParaRPr lang="en-GB"/>
          </a:p>
        </p:txBody>
      </p:sp>
    </p:spTree>
    <p:extLst>
      <p:ext uri="{BB962C8B-B14F-4D97-AF65-F5344CB8AC3E}">
        <p14:creationId xmlns:p14="http://schemas.microsoft.com/office/powerpoint/2010/main" val="3298660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F94B606-A5DB-46B9-A0B3-41A1CD43722E}" type="slidenum">
              <a:rPr lang="en-GB" smtClean="0"/>
              <a:t>34</a:t>
            </a:fld>
            <a:endParaRPr lang="en-GB"/>
          </a:p>
        </p:txBody>
      </p:sp>
    </p:spTree>
    <p:extLst>
      <p:ext uri="{BB962C8B-B14F-4D97-AF65-F5344CB8AC3E}">
        <p14:creationId xmlns:p14="http://schemas.microsoft.com/office/powerpoint/2010/main" val="1468364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F94B606-A5DB-46B9-A0B3-41A1CD43722E}" type="slidenum">
              <a:rPr lang="en-GB" smtClean="0"/>
              <a:t>40</a:t>
            </a:fld>
            <a:endParaRPr lang="en-GB"/>
          </a:p>
        </p:txBody>
      </p:sp>
    </p:spTree>
    <p:extLst>
      <p:ext uri="{BB962C8B-B14F-4D97-AF65-F5344CB8AC3E}">
        <p14:creationId xmlns:p14="http://schemas.microsoft.com/office/powerpoint/2010/main" val="171055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1F94B606-A5DB-46B9-A0B3-41A1CD43722E}" type="slidenum">
              <a:rPr lang="en-GB" smtClean="0"/>
              <a:t>3</a:t>
            </a:fld>
            <a:endParaRPr lang="en-GB"/>
          </a:p>
        </p:txBody>
      </p:sp>
    </p:spTree>
    <p:extLst>
      <p:ext uri="{BB962C8B-B14F-4D97-AF65-F5344CB8AC3E}">
        <p14:creationId xmlns:p14="http://schemas.microsoft.com/office/powerpoint/2010/main" val="3528525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F94B606-A5DB-46B9-A0B3-41A1CD43722E}" type="slidenum">
              <a:rPr lang="en-GB" smtClean="0"/>
              <a:t>41</a:t>
            </a:fld>
            <a:endParaRPr lang="en-GB"/>
          </a:p>
        </p:txBody>
      </p:sp>
    </p:spTree>
    <p:extLst>
      <p:ext uri="{BB962C8B-B14F-4D97-AF65-F5344CB8AC3E}">
        <p14:creationId xmlns:p14="http://schemas.microsoft.com/office/powerpoint/2010/main" val="403134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Bildquelle: https</a:t>
            </a:r>
            <a:r>
              <a:rPr lang="en-GB" dirty="0"/>
              <a:t>://pixabay.com/de/photos/schulgarten-boden-harken-j%C3%A4ten-1737320/ </a:t>
            </a:r>
          </a:p>
          <a:p>
            <a:r>
              <a:rPr lang="de-CH" dirty="0"/>
              <a:t>Freie kommerzielle Nutzung </a:t>
            </a:r>
            <a:br>
              <a:rPr lang="de-CH" dirty="0"/>
            </a:br>
            <a:r>
              <a:rPr lang="de-CH" dirty="0"/>
              <a:t>Kein Bildnachweis nötig </a:t>
            </a:r>
            <a:endParaRPr lang="en-GB" dirty="0"/>
          </a:p>
        </p:txBody>
      </p:sp>
      <p:sp>
        <p:nvSpPr>
          <p:cNvPr id="4" name="Foliennummernplatzhalter 3"/>
          <p:cNvSpPr>
            <a:spLocks noGrp="1"/>
          </p:cNvSpPr>
          <p:nvPr>
            <p:ph type="sldNum" sz="quarter" idx="5"/>
          </p:nvPr>
        </p:nvSpPr>
        <p:spPr/>
        <p:txBody>
          <a:bodyPr/>
          <a:lstStyle/>
          <a:p>
            <a:fld id="{1F94B606-A5DB-46B9-A0B3-41A1CD43722E}" type="slidenum">
              <a:rPr lang="en-GB" smtClean="0"/>
              <a:t>42</a:t>
            </a:fld>
            <a:endParaRPr lang="en-GB"/>
          </a:p>
        </p:txBody>
      </p:sp>
    </p:spTree>
    <p:extLst>
      <p:ext uri="{BB962C8B-B14F-4D97-AF65-F5344CB8AC3E}">
        <p14:creationId xmlns:p14="http://schemas.microsoft.com/office/powerpoint/2010/main" val="2729446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F94B606-A5DB-46B9-A0B3-41A1CD43722E}" type="slidenum">
              <a:rPr lang="en-GB" smtClean="0"/>
              <a:t>48</a:t>
            </a:fld>
            <a:endParaRPr lang="en-GB"/>
          </a:p>
        </p:txBody>
      </p:sp>
    </p:spTree>
    <p:extLst>
      <p:ext uri="{BB962C8B-B14F-4D97-AF65-F5344CB8AC3E}">
        <p14:creationId xmlns:p14="http://schemas.microsoft.com/office/powerpoint/2010/main" val="1927686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Bildquelle</a:t>
            </a:r>
            <a:r>
              <a:rPr lang="en-GB" dirty="0"/>
              <a:t>: https://pixabay.com/de/photos/tofu-essen-lebensmittel-gesund-3562182/</a:t>
            </a:r>
          </a:p>
          <a:p>
            <a:r>
              <a:rPr lang="de-CH" dirty="0"/>
              <a:t>Freie kommerzielle Nutzung </a:t>
            </a:r>
            <a:br>
              <a:rPr lang="de-CH" dirty="0"/>
            </a:br>
            <a:r>
              <a:rPr lang="de-CH" dirty="0"/>
              <a:t>Kein Bildnachweis nötig </a:t>
            </a:r>
            <a:endParaRPr lang="en-GB" dirty="0"/>
          </a:p>
        </p:txBody>
      </p:sp>
      <p:sp>
        <p:nvSpPr>
          <p:cNvPr id="4" name="Foliennummernplatzhalter 3"/>
          <p:cNvSpPr>
            <a:spLocks noGrp="1"/>
          </p:cNvSpPr>
          <p:nvPr>
            <p:ph type="sldNum" sz="quarter" idx="5"/>
          </p:nvPr>
        </p:nvSpPr>
        <p:spPr/>
        <p:txBody>
          <a:bodyPr/>
          <a:lstStyle/>
          <a:p>
            <a:fld id="{1F94B606-A5DB-46B9-A0B3-41A1CD43722E}" type="slidenum">
              <a:rPr lang="en-GB" smtClean="0"/>
              <a:t>57</a:t>
            </a:fld>
            <a:endParaRPr lang="en-GB"/>
          </a:p>
        </p:txBody>
      </p:sp>
    </p:spTree>
    <p:extLst>
      <p:ext uri="{BB962C8B-B14F-4D97-AF65-F5344CB8AC3E}">
        <p14:creationId xmlns:p14="http://schemas.microsoft.com/office/powerpoint/2010/main" val="153000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F94B606-A5DB-46B9-A0B3-41A1CD43722E}" type="slidenum">
              <a:rPr lang="en-GB" smtClean="0"/>
              <a:t>7</a:t>
            </a:fld>
            <a:endParaRPr lang="en-GB"/>
          </a:p>
        </p:txBody>
      </p:sp>
    </p:spTree>
    <p:extLst>
      <p:ext uri="{BB962C8B-B14F-4D97-AF65-F5344CB8AC3E}">
        <p14:creationId xmlns:p14="http://schemas.microsoft.com/office/powerpoint/2010/main" val="419195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Der Klassencode wird benötigt um die Klassenabstimmungen während des Spiels durchzuführen.</a:t>
            </a:r>
          </a:p>
          <a:p>
            <a:r>
              <a:rPr lang="de-CH" dirty="0"/>
              <a:t>Wie Sie die Klassenabstimmung einrichten können erfahren Sie in der Anleitung auf www.foodscape.ch/fuer-lehrpersonen </a:t>
            </a:r>
          </a:p>
        </p:txBody>
      </p:sp>
      <p:sp>
        <p:nvSpPr>
          <p:cNvPr id="4" name="Foliennummernplatzhalter 3"/>
          <p:cNvSpPr>
            <a:spLocks noGrp="1"/>
          </p:cNvSpPr>
          <p:nvPr>
            <p:ph type="sldNum" sz="quarter" idx="5"/>
          </p:nvPr>
        </p:nvSpPr>
        <p:spPr/>
        <p:txBody>
          <a:bodyPr/>
          <a:lstStyle/>
          <a:p>
            <a:fld id="{1F94B606-A5DB-46B9-A0B3-41A1CD43722E}" type="slidenum">
              <a:rPr lang="en-GB" smtClean="0"/>
              <a:t>8</a:t>
            </a:fld>
            <a:endParaRPr lang="en-GB"/>
          </a:p>
        </p:txBody>
      </p:sp>
    </p:spTree>
    <p:extLst>
      <p:ext uri="{BB962C8B-B14F-4D97-AF65-F5344CB8AC3E}">
        <p14:creationId xmlns:p14="http://schemas.microsoft.com/office/powerpoint/2010/main" val="252809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F94B606-A5DB-46B9-A0B3-41A1CD43722E}" type="slidenum">
              <a:rPr lang="en-GB" smtClean="0"/>
              <a:t>10</a:t>
            </a:fld>
            <a:endParaRPr lang="en-GB"/>
          </a:p>
        </p:txBody>
      </p:sp>
    </p:spTree>
    <p:extLst>
      <p:ext uri="{BB962C8B-B14F-4D97-AF65-F5344CB8AC3E}">
        <p14:creationId xmlns:p14="http://schemas.microsoft.com/office/powerpoint/2010/main" val="356078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F94B606-A5DB-46B9-A0B3-41A1CD43722E}" type="slidenum">
              <a:rPr lang="en-GB" smtClean="0"/>
              <a:t>11</a:t>
            </a:fld>
            <a:endParaRPr lang="en-GB"/>
          </a:p>
        </p:txBody>
      </p:sp>
    </p:spTree>
    <p:extLst>
      <p:ext uri="{BB962C8B-B14F-4D97-AF65-F5344CB8AC3E}">
        <p14:creationId xmlns:p14="http://schemas.microsoft.com/office/powerpoint/2010/main" val="309760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F94B606-A5DB-46B9-A0B3-41A1CD43722E}" type="slidenum">
              <a:rPr lang="en-GB" smtClean="0"/>
              <a:t>12</a:t>
            </a:fld>
            <a:endParaRPr lang="en-GB"/>
          </a:p>
        </p:txBody>
      </p:sp>
    </p:spTree>
    <p:extLst>
      <p:ext uri="{BB962C8B-B14F-4D97-AF65-F5344CB8AC3E}">
        <p14:creationId xmlns:p14="http://schemas.microsoft.com/office/powerpoint/2010/main" val="34508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F94B606-A5DB-46B9-A0B3-41A1CD43722E}" type="slidenum">
              <a:rPr lang="en-GB" smtClean="0"/>
              <a:t>14</a:t>
            </a:fld>
            <a:endParaRPr lang="en-GB"/>
          </a:p>
        </p:txBody>
      </p:sp>
    </p:spTree>
    <p:extLst>
      <p:ext uri="{BB962C8B-B14F-4D97-AF65-F5344CB8AC3E}">
        <p14:creationId xmlns:p14="http://schemas.microsoft.com/office/powerpoint/2010/main" val="116786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sym typeface="Wingdings" panose="05000000000000000000" pitchFamily="2" charset="2"/>
              </a:rPr>
              <a:t> </a:t>
            </a:r>
            <a:r>
              <a:rPr lang="en-GB" dirty="0" err="1">
                <a:sym typeface="Wingdings" panose="05000000000000000000" pitchFamily="2" charset="2"/>
              </a:rPr>
              <a:t>Aufgrund</a:t>
            </a:r>
            <a:r>
              <a:rPr lang="en-GB" dirty="0">
                <a:sym typeface="Wingdings" panose="05000000000000000000" pitchFamily="2" charset="2"/>
              </a:rPr>
              <a:t> der </a:t>
            </a:r>
            <a:r>
              <a:rPr lang="en-GB" dirty="0" err="1">
                <a:sym typeface="Wingdings" panose="05000000000000000000" pitchFamily="2" charset="2"/>
              </a:rPr>
              <a:t>genannten</a:t>
            </a:r>
            <a:r>
              <a:rPr lang="en-GB" dirty="0">
                <a:sym typeface="Wingdings" panose="05000000000000000000" pitchFamily="2" charset="2"/>
              </a:rPr>
              <a:t> </a:t>
            </a:r>
            <a:r>
              <a:rPr lang="en-GB" dirty="0" err="1">
                <a:sym typeface="Wingdings" panose="05000000000000000000" pitchFamily="2" charset="2"/>
              </a:rPr>
              <a:t>Nutzungen</a:t>
            </a:r>
            <a:r>
              <a:rPr lang="en-GB" dirty="0">
                <a:sym typeface="Wingdings" panose="05000000000000000000" pitchFamily="2" charset="2"/>
              </a:rPr>
              <a:t> die </a:t>
            </a:r>
            <a:r>
              <a:rPr lang="en-GB" dirty="0" err="1">
                <a:sym typeface="Wingdings" panose="05000000000000000000" pitchFamily="2" charset="2"/>
              </a:rPr>
              <a:t>Bilder</a:t>
            </a:r>
            <a:r>
              <a:rPr lang="en-GB" dirty="0">
                <a:sym typeface="Wingdings" panose="05000000000000000000" pitchFamily="2" charset="2"/>
              </a:rPr>
              <a:t> an die </a:t>
            </a:r>
            <a:r>
              <a:rPr lang="en-GB" dirty="0" err="1">
                <a:sym typeface="Wingdings" panose="05000000000000000000" pitchFamily="2" charset="2"/>
              </a:rPr>
              <a:t>Wandtafel</a:t>
            </a:r>
            <a:r>
              <a:rPr lang="en-GB" dirty="0">
                <a:sym typeface="Wingdings" panose="05000000000000000000" pitchFamily="2" charset="2"/>
              </a:rPr>
              <a:t> </a:t>
            </a:r>
            <a:r>
              <a:rPr lang="en-GB" dirty="0" err="1">
                <a:sym typeface="Wingdings" panose="05000000000000000000" pitchFamily="2" charset="2"/>
              </a:rPr>
              <a:t>hängen</a:t>
            </a:r>
            <a:endParaRPr lang="en-GB" dirty="0"/>
          </a:p>
          <a:p>
            <a:r>
              <a:rPr lang="en-GB" dirty="0" err="1"/>
              <a:t>Bildquelle</a:t>
            </a:r>
            <a:r>
              <a:rPr lang="en-GB" dirty="0"/>
              <a:t>: https://www.needpix.com/photo/351327/luftaufnahme-schweiz-landschaft-stadt-ort-europa-free-pictures-free-photos-free-images</a:t>
            </a:r>
          </a:p>
        </p:txBody>
      </p:sp>
      <p:sp>
        <p:nvSpPr>
          <p:cNvPr id="4" name="Foliennummernplatzhalter 3"/>
          <p:cNvSpPr>
            <a:spLocks noGrp="1"/>
          </p:cNvSpPr>
          <p:nvPr>
            <p:ph type="sldNum" sz="quarter" idx="5"/>
          </p:nvPr>
        </p:nvSpPr>
        <p:spPr/>
        <p:txBody>
          <a:bodyPr/>
          <a:lstStyle/>
          <a:p>
            <a:fld id="{1F94B606-A5DB-46B9-A0B3-41A1CD43722E}" type="slidenum">
              <a:rPr lang="en-GB" smtClean="0"/>
              <a:t>15</a:t>
            </a:fld>
            <a:endParaRPr lang="en-GB"/>
          </a:p>
        </p:txBody>
      </p:sp>
    </p:spTree>
    <p:extLst>
      <p:ext uri="{BB962C8B-B14F-4D97-AF65-F5344CB8AC3E}">
        <p14:creationId xmlns:p14="http://schemas.microsoft.com/office/powerpoint/2010/main" val="2477615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Grafik 6">
            <a:extLst>
              <a:ext uri="{FF2B5EF4-FFF2-40B4-BE49-F238E27FC236}">
                <a16:creationId xmlns:a16="http://schemas.microsoft.com/office/drawing/2014/main" id="{602E70A2-38DC-3A43-B215-72B76949A9B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314" y="37407"/>
            <a:ext cx="12230958" cy="6879924"/>
          </a:xfrm>
          <a:prstGeom prst="rect">
            <a:avLst/>
          </a:prstGeom>
        </p:spPr>
      </p:pic>
      <p:pic>
        <p:nvPicPr>
          <p:cNvPr id="8" name="Grafik 7">
            <a:extLst>
              <a:ext uri="{FF2B5EF4-FFF2-40B4-BE49-F238E27FC236}">
                <a16:creationId xmlns:a16="http://schemas.microsoft.com/office/drawing/2014/main" id="{61CEA3DB-BD0F-BA45-8966-A572D382BBA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802" y="-13961"/>
            <a:ext cx="12301138" cy="1383877"/>
          </a:xfrm>
          <a:prstGeom prst="rect">
            <a:avLst/>
          </a:prstGeom>
        </p:spPr>
      </p:pic>
      <p:pic>
        <p:nvPicPr>
          <p:cNvPr id="9" name="Grafik 8">
            <a:extLst>
              <a:ext uri="{FF2B5EF4-FFF2-40B4-BE49-F238E27FC236}">
                <a16:creationId xmlns:a16="http://schemas.microsoft.com/office/drawing/2014/main" id="{18D04261-1308-0B42-8208-9E3E798F855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8119" y="256776"/>
            <a:ext cx="2883408" cy="596567"/>
          </a:xfrm>
          <a:prstGeom prst="rect">
            <a:avLst/>
          </a:prstGeom>
        </p:spPr>
      </p:pic>
    </p:spTree>
    <p:extLst>
      <p:ext uri="{BB962C8B-B14F-4D97-AF65-F5344CB8AC3E}">
        <p14:creationId xmlns:p14="http://schemas.microsoft.com/office/powerpoint/2010/main" val="268229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172ACE1-6729-4F32-9E95-B59BCED77AA6}" type="datetime1">
              <a:rPr lang="en-GB" smtClean="0"/>
              <a:t>09/08/2022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8F505-3FCB-4E94-BD38-3BAF39C0A1B3}" type="slidenum">
              <a:rPr lang="en-GB" smtClean="0"/>
              <a:t>‹Nr.›</a:t>
            </a:fld>
            <a:endParaRPr lang="en-GB"/>
          </a:p>
        </p:txBody>
      </p:sp>
    </p:spTree>
    <p:extLst>
      <p:ext uri="{BB962C8B-B14F-4D97-AF65-F5344CB8AC3E}">
        <p14:creationId xmlns:p14="http://schemas.microsoft.com/office/powerpoint/2010/main" val="331848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FD29141-2BE6-4F15-A31B-F2FD7339297B}" type="datetime1">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8F505-3FCB-4E94-BD38-3BAF39C0A1B3}" type="slidenum">
              <a:rPr lang="en-GB" smtClean="0"/>
              <a:t>‹Nr.›</a:t>
            </a:fld>
            <a:endParaRPr lang="en-GB"/>
          </a:p>
        </p:txBody>
      </p:sp>
    </p:spTree>
    <p:extLst>
      <p:ext uri="{BB962C8B-B14F-4D97-AF65-F5344CB8AC3E}">
        <p14:creationId xmlns:p14="http://schemas.microsoft.com/office/powerpoint/2010/main" val="4189738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03CFCA9-2709-472A-BC9D-7466F02E1F8A}" type="datetime1">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8F505-3FCB-4E94-BD38-3BAF39C0A1B3}" type="slidenum">
              <a:rPr lang="en-GB" smtClean="0"/>
              <a:t>‹Nr.›</a:t>
            </a:fld>
            <a:endParaRPr lang="en-GB"/>
          </a:p>
        </p:txBody>
      </p:sp>
    </p:spTree>
    <p:extLst>
      <p:ext uri="{BB962C8B-B14F-4D97-AF65-F5344CB8AC3E}">
        <p14:creationId xmlns:p14="http://schemas.microsoft.com/office/powerpoint/2010/main" val="195843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Grafik 6">
            <a:extLst>
              <a:ext uri="{FF2B5EF4-FFF2-40B4-BE49-F238E27FC236}">
                <a16:creationId xmlns:a16="http://schemas.microsoft.com/office/drawing/2014/main" id="{602E70A2-38DC-3A43-B215-72B76949A9B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314" y="37407"/>
            <a:ext cx="12230958" cy="6879924"/>
          </a:xfrm>
          <a:prstGeom prst="rect">
            <a:avLst/>
          </a:prstGeom>
        </p:spPr>
      </p:pic>
      <p:pic>
        <p:nvPicPr>
          <p:cNvPr id="8" name="Grafik 7">
            <a:extLst>
              <a:ext uri="{FF2B5EF4-FFF2-40B4-BE49-F238E27FC236}">
                <a16:creationId xmlns:a16="http://schemas.microsoft.com/office/drawing/2014/main" id="{61CEA3DB-BD0F-BA45-8966-A572D382BBA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802" y="-13961"/>
            <a:ext cx="12301138" cy="1383877"/>
          </a:xfrm>
          <a:prstGeom prst="rect">
            <a:avLst/>
          </a:prstGeom>
        </p:spPr>
      </p:pic>
      <p:pic>
        <p:nvPicPr>
          <p:cNvPr id="9" name="Grafik 8">
            <a:extLst>
              <a:ext uri="{FF2B5EF4-FFF2-40B4-BE49-F238E27FC236}">
                <a16:creationId xmlns:a16="http://schemas.microsoft.com/office/drawing/2014/main" id="{18D04261-1308-0B42-8208-9E3E798F855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8119" y="256776"/>
            <a:ext cx="2883408" cy="596567"/>
          </a:xfrm>
          <a:prstGeom prst="rect">
            <a:avLst/>
          </a:prstGeom>
        </p:spPr>
      </p:pic>
      <p:pic>
        <p:nvPicPr>
          <p:cNvPr id="10" name="Grafik 9">
            <a:extLst>
              <a:ext uri="{FF2B5EF4-FFF2-40B4-BE49-F238E27FC236}">
                <a16:creationId xmlns:a16="http://schemas.microsoft.com/office/drawing/2014/main" id="{28CD1614-8847-FB41-B51D-57AD53828098}"/>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0" y="4047099"/>
            <a:ext cx="12192000" cy="4080933"/>
          </a:xfrm>
          <a:prstGeom prst="rect">
            <a:avLst/>
          </a:prstGeom>
        </p:spPr>
      </p:pic>
    </p:spTree>
    <p:extLst>
      <p:ext uri="{BB962C8B-B14F-4D97-AF65-F5344CB8AC3E}">
        <p14:creationId xmlns:p14="http://schemas.microsoft.com/office/powerpoint/2010/main" val="165523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838200" y="1274400"/>
            <a:ext cx="10515600" cy="864000"/>
          </a:xfrm>
        </p:spPr>
        <p:txBody>
          <a:bodyPr/>
          <a:lstStyle/>
          <a:p>
            <a:r>
              <a:rPr lang="de-DE" dirty="0"/>
              <a:t>Mastertitelformat bearbeiten</a:t>
            </a:r>
            <a:endParaRPr lang="en-US" dirty="0"/>
          </a:p>
        </p:txBody>
      </p:sp>
      <p:sp>
        <p:nvSpPr>
          <p:cNvPr id="3" name="Content Placeholder 2"/>
          <p:cNvSpPr>
            <a:spLocks noGrp="1"/>
          </p:cNvSpPr>
          <p:nvPr>
            <p:ph idx="1"/>
          </p:nvPr>
        </p:nvSpPr>
        <p:spPr>
          <a:xfrm>
            <a:off x="838200" y="2336400"/>
            <a:ext cx="10515600" cy="3841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8/9/2022</a:t>
            </a:fld>
            <a:endParaRPr lang="en-US" dirty="0"/>
          </a:p>
        </p:txBody>
      </p:sp>
      <p:sp>
        <p:nvSpPr>
          <p:cNvPr id="5" name="Footer Placeholder 4"/>
          <p:cNvSpPr>
            <a:spLocks noGrp="1"/>
          </p:cNvSpPr>
          <p:nvPr>
            <p:ph type="ftr" sz="quarter" idx="11"/>
          </p:nvPr>
        </p:nvSpPr>
        <p:spPr/>
        <p:txBody>
          <a:bodyPr/>
          <a:lstStyle/>
          <a:p>
            <a:r>
              <a:rPr lang="en-GB"/>
              <a:t>Kapitel</a:t>
            </a:r>
            <a:endParaRPr lang="en-GB" dirty="0"/>
          </a:p>
        </p:txBody>
      </p:sp>
      <p:sp>
        <p:nvSpPr>
          <p:cNvPr id="6" name="Slide Number Placeholder 5"/>
          <p:cNvSpPr>
            <a:spLocks noGrp="1"/>
          </p:cNvSpPr>
          <p:nvPr>
            <p:ph type="sldNum" sz="quarter" idx="12"/>
          </p:nvPr>
        </p:nvSpPr>
        <p:spPr/>
        <p:txBody>
          <a:bodyPr/>
          <a:lstStyle/>
          <a:p>
            <a:fld id="{D4B8F505-3FCB-4E94-BD38-3BAF39C0A1B3}" type="slidenum">
              <a:rPr lang="en-GB" smtClean="0"/>
              <a:pPr/>
              <a:t>‹Nr.›</a:t>
            </a:fld>
            <a:endParaRPr lang="en-GB" dirty="0"/>
          </a:p>
        </p:txBody>
      </p:sp>
      <p:pic>
        <p:nvPicPr>
          <p:cNvPr id="7" name="Grafik 6">
            <a:extLst>
              <a:ext uri="{FF2B5EF4-FFF2-40B4-BE49-F238E27FC236}">
                <a16:creationId xmlns:a16="http://schemas.microsoft.com/office/drawing/2014/main" id="{92DB272D-6915-EA4C-AC6A-72DF336102A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5147" y="-117388"/>
            <a:ext cx="12285067" cy="1382070"/>
          </a:xfrm>
          <a:prstGeom prst="rect">
            <a:avLst/>
          </a:prstGeom>
        </p:spPr>
      </p:pic>
      <p:pic>
        <p:nvPicPr>
          <p:cNvPr id="8" name="Grafik 7">
            <a:extLst>
              <a:ext uri="{FF2B5EF4-FFF2-40B4-BE49-F238E27FC236}">
                <a16:creationId xmlns:a16="http://schemas.microsoft.com/office/drawing/2014/main" id="{D0834561-5D75-854E-903F-119CB440EBC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82200" y="266991"/>
            <a:ext cx="1435104" cy="296918"/>
          </a:xfrm>
          <a:prstGeom prst="rect">
            <a:avLst/>
          </a:prstGeom>
        </p:spPr>
      </p:pic>
    </p:spTree>
    <p:extLst>
      <p:ext uri="{BB962C8B-B14F-4D97-AF65-F5344CB8AC3E}">
        <p14:creationId xmlns:p14="http://schemas.microsoft.com/office/powerpoint/2010/main" val="64358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764DE79-268F-4C1A-8933-263129D2AF90}" type="datetimeFigureOut">
              <a:rPr lang="en-US" dirty="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8F505-3FCB-4E94-BD38-3BAF39C0A1B3}" type="slidenum">
              <a:rPr lang="en-GB" smtClean="0"/>
              <a:pPr/>
              <a:t>‹Nr.›</a:t>
            </a:fld>
            <a:endParaRPr lang="en-GB" dirty="0"/>
          </a:p>
        </p:txBody>
      </p:sp>
      <p:cxnSp>
        <p:nvCxnSpPr>
          <p:cNvPr id="7" name="Gerader Verbinder 10">
            <a:extLst>
              <a:ext uri="{FF2B5EF4-FFF2-40B4-BE49-F238E27FC236}">
                <a16:creationId xmlns:a16="http://schemas.microsoft.com/office/drawing/2014/main" id="{A8CC0879-8C3B-ED44-A35B-84013ED2B11C}"/>
              </a:ext>
            </a:extLst>
          </p:cNvPr>
          <p:cNvCxnSpPr>
            <a:cxnSpLocks/>
          </p:cNvCxnSpPr>
          <p:nvPr userDrawn="1"/>
        </p:nvCxnSpPr>
        <p:spPr>
          <a:xfrm flipH="1">
            <a:off x="831852" y="4444180"/>
            <a:ext cx="10288432" cy="0"/>
          </a:xfrm>
          <a:prstGeom prst="line">
            <a:avLst/>
          </a:prstGeom>
          <a:ln w="28575">
            <a:solidFill>
              <a:srgbClr val="2E2C70"/>
            </a:solidFill>
          </a:ln>
        </p:spPr>
        <p:style>
          <a:lnRef idx="1">
            <a:schemeClr val="accent1"/>
          </a:lnRef>
          <a:fillRef idx="0">
            <a:schemeClr val="accent1"/>
          </a:fillRef>
          <a:effectRef idx="0">
            <a:schemeClr val="accent1"/>
          </a:effectRef>
          <a:fontRef idx="minor">
            <a:schemeClr val="tx1"/>
          </a:fontRef>
        </p:style>
      </p:cxnSp>
      <p:pic>
        <p:nvPicPr>
          <p:cNvPr id="8" name="Grafik 7" descr="Ein Bild, das Schild, Uhr enthält.&#10;&#10;Automatisch generierte Beschreibung">
            <a:extLst>
              <a:ext uri="{FF2B5EF4-FFF2-40B4-BE49-F238E27FC236}">
                <a16:creationId xmlns:a16="http://schemas.microsoft.com/office/drawing/2014/main" id="{626F757B-CC17-0047-89B1-E9A87B247A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60524" y="2172930"/>
            <a:ext cx="2525918" cy="2395268"/>
          </a:xfrm>
          <a:prstGeom prst="rect">
            <a:avLst/>
          </a:prstGeom>
        </p:spPr>
      </p:pic>
      <p:pic>
        <p:nvPicPr>
          <p:cNvPr id="9" name="Grafik 8">
            <a:extLst>
              <a:ext uri="{FF2B5EF4-FFF2-40B4-BE49-F238E27FC236}">
                <a16:creationId xmlns:a16="http://schemas.microsoft.com/office/drawing/2014/main" id="{1A26ED91-7FDB-8548-8399-363722AE55C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5147" y="-117388"/>
            <a:ext cx="12285067" cy="1382070"/>
          </a:xfrm>
          <a:prstGeom prst="rect">
            <a:avLst/>
          </a:prstGeom>
        </p:spPr>
      </p:pic>
      <p:pic>
        <p:nvPicPr>
          <p:cNvPr id="11" name="Grafik 10">
            <a:extLst>
              <a:ext uri="{FF2B5EF4-FFF2-40B4-BE49-F238E27FC236}">
                <a16:creationId xmlns:a16="http://schemas.microsoft.com/office/drawing/2014/main" id="{BDB3A814-93A8-478F-86A6-AEC38B56AFE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82200" y="266991"/>
            <a:ext cx="1435104" cy="296918"/>
          </a:xfrm>
          <a:prstGeom prst="rect">
            <a:avLst/>
          </a:prstGeom>
        </p:spPr>
      </p:pic>
    </p:spTree>
    <p:extLst>
      <p:ext uri="{BB962C8B-B14F-4D97-AF65-F5344CB8AC3E}">
        <p14:creationId xmlns:p14="http://schemas.microsoft.com/office/powerpoint/2010/main" val="1803808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14E3DC9-EF1E-4955-B62C-ACE2564368A1}" type="datetime1">
              <a:rPr lang="en-GB" smtClean="0"/>
              <a:t>09/08/2022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8F505-3FCB-4E94-BD38-3BAF39C0A1B3}" type="slidenum">
              <a:rPr lang="en-GB" smtClean="0"/>
              <a:t>‹Nr.›</a:t>
            </a:fld>
            <a:endParaRPr lang="en-GB"/>
          </a:p>
        </p:txBody>
      </p:sp>
    </p:spTree>
    <p:extLst>
      <p:ext uri="{BB962C8B-B14F-4D97-AF65-F5344CB8AC3E}">
        <p14:creationId xmlns:p14="http://schemas.microsoft.com/office/powerpoint/2010/main" val="333934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9515592-E76B-440B-A2D3-127C86DCCB03}" type="datetime1">
              <a:rPr lang="en-GB" smtClean="0"/>
              <a:t>09/08/2022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B8F505-3FCB-4E94-BD38-3BAF39C0A1B3}" type="slidenum">
              <a:rPr lang="en-GB" smtClean="0"/>
              <a:t>‹Nr.›</a:t>
            </a:fld>
            <a:endParaRPr lang="en-GB"/>
          </a:p>
        </p:txBody>
      </p:sp>
    </p:spTree>
    <p:extLst>
      <p:ext uri="{BB962C8B-B14F-4D97-AF65-F5344CB8AC3E}">
        <p14:creationId xmlns:p14="http://schemas.microsoft.com/office/powerpoint/2010/main" val="79102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FCC6A4D-0402-4B62-86FF-5CA34062D01B}" type="datetime1">
              <a:rPr lang="en-GB" smtClean="0"/>
              <a:t>09/08/2022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B8F505-3FCB-4E94-BD38-3BAF39C0A1B3}" type="slidenum">
              <a:rPr lang="en-GB" smtClean="0"/>
              <a:t>‹Nr.›</a:t>
            </a:fld>
            <a:endParaRPr lang="en-GB"/>
          </a:p>
        </p:txBody>
      </p:sp>
    </p:spTree>
    <p:extLst>
      <p:ext uri="{BB962C8B-B14F-4D97-AF65-F5344CB8AC3E}">
        <p14:creationId xmlns:p14="http://schemas.microsoft.com/office/powerpoint/2010/main" val="16682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F73F1-236B-495E-A18F-7C91AE391EB7}" type="datetime1">
              <a:rPr lang="en-GB" smtClean="0"/>
              <a:t>09/08/2022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B8F505-3FCB-4E94-BD38-3BAF39C0A1B3}" type="slidenum">
              <a:rPr lang="en-GB" smtClean="0"/>
              <a:t>‹Nr.›</a:t>
            </a:fld>
            <a:endParaRPr lang="en-GB"/>
          </a:p>
        </p:txBody>
      </p:sp>
    </p:spTree>
    <p:extLst>
      <p:ext uri="{BB962C8B-B14F-4D97-AF65-F5344CB8AC3E}">
        <p14:creationId xmlns:p14="http://schemas.microsoft.com/office/powerpoint/2010/main" val="108200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ED905A1-A5F3-4529-B69D-C44A8CDF0610}" type="datetime1">
              <a:rPr lang="en-GB" smtClean="0"/>
              <a:t>09/08/2022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8F505-3FCB-4E94-BD38-3BAF39C0A1B3}" type="slidenum">
              <a:rPr lang="en-GB" smtClean="0"/>
              <a:t>‹Nr.›</a:t>
            </a:fld>
            <a:endParaRPr lang="en-GB"/>
          </a:p>
        </p:txBody>
      </p:sp>
    </p:spTree>
    <p:extLst>
      <p:ext uri="{BB962C8B-B14F-4D97-AF65-F5344CB8AC3E}">
        <p14:creationId xmlns:p14="http://schemas.microsoft.com/office/powerpoint/2010/main" val="107193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D6D9E-437C-43C4-A086-59F2035B937B}" type="datetime1">
              <a:rPr lang="en-GB" smtClean="0"/>
              <a:t>09/08/2022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8F505-3FCB-4E94-BD38-3BAF39C0A1B3}" type="slidenum">
              <a:rPr lang="en-GB" smtClean="0"/>
              <a:t>‹Nr.›</a:t>
            </a:fld>
            <a:endParaRPr lang="en-GB"/>
          </a:p>
        </p:txBody>
      </p:sp>
    </p:spTree>
    <p:extLst>
      <p:ext uri="{BB962C8B-B14F-4D97-AF65-F5344CB8AC3E}">
        <p14:creationId xmlns:p14="http://schemas.microsoft.com/office/powerpoint/2010/main" val="289864584"/>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7.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3sat.de/wissen/nano/teller-statt-trog-100.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png"/><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7.jpe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www.sge-ssn.ch/media/atfront/de/lebensmittelpyramide/lmp_game.html" TargetMode="Externa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7.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3.png"/><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foodscape.ch/klasse/XXX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93202D2-5901-4D31-9C11-AEE79FDF9994}"/>
              </a:ext>
            </a:extLst>
          </p:cNvPr>
          <p:cNvSpPr>
            <a:spLocks noGrp="1"/>
          </p:cNvSpPr>
          <p:nvPr>
            <p:ph type="ctrTitle"/>
          </p:nvPr>
        </p:nvSpPr>
        <p:spPr>
          <a:xfrm>
            <a:off x="2784628" y="1651725"/>
            <a:ext cx="6386767" cy="1592827"/>
          </a:xfrm>
        </p:spPr>
        <p:txBody>
          <a:bodyPr>
            <a:normAutofit/>
          </a:bodyPr>
          <a:lstStyle/>
          <a:p>
            <a:r>
              <a:rPr lang="en-GB" sz="4000" b="1" dirty="0">
                <a:solidFill>
                  <a:srgbClr val="2E2C70"/>
                </a:solidFill>
                <a:latin typeface="Calibri" panose="020F0502020204030204" pitchFamily="34" charset="0"/>
                <a:cs typeface="Calibri" panose="020F0502020204030204" pitchFamily="34" charset="0"/>
              </a:rPr>
              <a:t>Das Schweizer </a:t>
            </a:r>
            <a:r>
              <a:rPr lang="en-GB" sz="4000" b="1" dirty="0" err="1">
                <a:solidFill>
                  <a:srgbClr val="2E2C70"/>
                </a:solidFill>
                <a:latin typeface="Calibri" panose="020F0502020204030204" pitchFamily="34" charset="0"/>
                <a:cs typeface="Calibri" panose="020F0502020204030204" pitchFamily="34" charset="0"/>
              </a:rPr>
              <a:t>Ernährungssystem</a:t>
            </a:r>
            <a:endParaRPr lang="en-GB" sz="4000" b="1" dirty="0">
              <a:solidFill>
                <a:srgbClr val="2E2C70"/>
              </a:solidFill>
              <a:latin typeface="Calibri" panose="020F0502020204030204" pitchFamily="34" charset="0"/>
              <a:cs typeface="Calibri" panose="020F0502020204030204" pitchFamily="34" charset="0"/>
            </a:endParaRPr>
          </a:p>
        </p:txBody>
      </p:sp>
      <p:sp>
        <p:nvSpPr>
          <p:cNvPr id="3" name="Untertitel 2">
            <a:extLst>
              <a:ext uri="{FF2B5EF4-FFF2-40B4-BE49-F238E27FC236}">
                <a16:creationId xmlns:a16="http://schemas.microsoft.com/office/drawing/2014/main" id="{DC961639-82AF-42FE-A459-136022027BBD}"/>
              </a:ext>
            </a:extLst>
          </p:cNvPr>
          <p:cNvSpPr>
            <a:spLocks noGrp="1"/>
          </p:cNvSpPr>
          <p:nvPr>
            <p:ph type="subTitle" idx="1"/>
          </p:nvPr>
        </p:nvSpPr>
        <p:spPr>
          <a:xfrm>
            <a:off x="1406012" y="5005309"/>
            <a:ext cx="9144000" cy="811212"/>
          </a:xfrm>
        </p:spPr>
        <p:txBody>
          <a:bodyPr/>
          <a:lstStyle/>
          <a:p>
            <a:endParaRPr lang="en-GB" dirty="0"/>
          </a:p>
        </p:txBody>
      </p:sp>
      <p:sp>
        <p:nvSpPr>
          <p:cNvPr id="4" name="Rechteck 3">
            <a:extLst>
              <a:ext uri="{FF2B5EF4-FFF2-40B4-BE49-F238E27FC236}">
                <a16:creationId xmlns:a16="http://schemas.microsoft.com/office/drawing/2014/main" id="{C0A164AC-E19C-450B-A833-64D6C2990BF1}"/>
              </a:ext>
            </a:extLst>
          </p:cNvPr>
          <p:cNvSpPr/>
          <p:nvPr/>
        </p:nvSpPr>
        <p:spPr>
          <a:xfrm>
            <a:off x="175591" y="5936390"/>
            <a:ext cx="5218073" cy="461665"/>
          </a:xfrm>
          <a:prstGeom prst="rect">
            <a:avLst/>
          </a:prstGeom>
        </p:spPr>
        <p:txBody>
          <a:bodyPr wrap="square">
            <a:spAutoFit/>
          </a:bodyPr>
          <a:lstStyle/>
          <a:p>
            <a:r>
              <a:rPr lang="de-CH" sz="1200" dirty="0">
                <a:solidFill>
                  <a:schemeClr val="bg1"/>
                </a:solidFill>
              </a:rPr>
              <a:t>Lizenz Creative Commons 4.0 International</a:t>
            </a:r>
          </a:p>
          <a:p>
            <a:r>
              <a:rPr lang="de-CH" sz="1200" dirty="0">
                <a:solidFill>
                  <a:schemeClr val="bg1"/>
                </a:solidFill>
              </a:rPr>
              <a:t>Namensnennung - Nicht-kommerziell - Weitergabe unter gleichen Bedingungen</a:t>
            </a:r>
          </a:p>
        </p:txBody>
      </p:sp>
      <p:grpSp>
        <p:nvGrpSpPr>
          <p:cNvPr id="14" name="Gruppieren 13">
            <a:extLst>
              <a:ext uri="{FF2B5EF4-FFF2-40B4-BE49-F238E27FC236}">
                <a16:creationId xmlns:a16="http://schemas.microsoft.com/office/drawing/2014/main" id="{60800EE9-8455-411C-889B-264047BD61E4}"/>
              </a:ext>
            </a:extLst>
          </p:cNvPr>
          <p:cNvGrpSpPr/>
          <p:nvPr/>
        </p:nvGrpSpPr>
        <p:grpSpPr>
          <a:xfrm>
            <a:off x="253153" y="6398055"/>
            <a:ext cx="1152859" cy="259630"/>
            <a:chOff x="4471764" y="6041917"/>
            <a:chExt cx="2706861" cy="609600"/>
          </a:xfrm>
        </p:grpSpPr>
        <p:pic>
          <p:nvPicPr>
            <p:cNvPr id="7" name="Grafik 6">
              <a:extLst>
                <a:ext uri="{FF2B5EF4-FFF2-40B4-BE49-F238E27FC236}">
                  <a16:creationId xmlns:a16="http://schemas.microsoft.com/office/drawing/2014/main" id="{0CE369B5-C794-4710-BC53-981861DCD74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69025" y="6041917"/>
              <a:ext cx="609600" cy="609600"/>
            </a:xfrm>
            <a:prstGeom prst="rect">
              <a:avLst/>
            </a:prstGeom>
          </p:spPr>
        </p:pic>
        <p:pic>
          <p:nvPicPr>
            <p:cNvPr id="9" name="Grafik 8">
              <a:extLst>
                <a:ext uri="{FF2B5EF4-FFF2-40B4-BE49-F238E27FC236}">
                  <a16:creationId xmlns:a16="http://schemas.microsoft.com/office/drawing/2014/main" id="{AC3ADC34-F7B3-4418-8928-E833201B821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71764" y="6041917"/>
              <a:ext cx="609600" cy="609600"/>
            </a:xfrm>
            <a:prstGeom prst="rect">
              <a:avLst/>
            </a:prstGeom>
          </p:spPr>
        </p:pic>
        <p:pic>
          <p:nvPicPr>
            <p:cNvPr id="11" name="Grafik 10">
              <a:extLst>
                <a:ext uri="{FF2B5EF4-FFF2-40B4-BE49-F238E27FC236}">
                  <a16:creationId xmlns:a16="http://schemas.microsoft.com/office/drawing/2014/main" id="{52879B6B-75F5-4568-96B6-85889EFE19C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70851" y="6041917"/>
              <a:ext cx="609600" cy="609600"/>
            </a:xfrm>
            <a:prstGeom prst="rect">
              <a:avLst/>
            </a:prstGeom>
          </p:spPr>
        </p:pic>
        <p:pic>
          <p:nvPicPr>
            <p:cNvPr id="13" name="Grafik 12">
              <a:extLst>
                <a:ext uri="{FF2B5EF4-FFF2-40B4-BE49-F238E27FC236}">
                  <a16:creationId xmlns:a16="http://schemas.microsoft.com/office/drawing/2014/main" id="{B2D49E90-7F8D-42A4-A17D-75D4B4ACB8D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69938" y="6041917"/>
              <a:ext cx="609600" cy="609600"/>
            </a:xfrm>
            <a:prstGeom prst="rect">
              <a:avLst/>
            </a:prstGeom>
          </p:spPr>
        </p:pic>
      </p:grpSp>
    </p:spTree>
    <p:extLst>
      <p:ext uri="{BB962C8B-B14F-4D97-AF65-F5344CB8AC3E}">
        <p14:creationId xmlns:p14="http://schemas.microsoft.com/office/powerpoint/2010/main" val="324442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2E4E4-9223-46D6-98F7-782BFCD462C1}"/>
              </a:ext>
            </a:extLst>
          </p:cNvPr>
          <p:cNvSpPr>
            <a:spLocks noGrp="1"/>
          </p:cNvSpPr>
          <p:nvPr>
            <p:ph type="title"/>
          </p:nvPr>
        </p:nvSpPr>
        <p:spPr/>
        <p:txBody>
          <a:bodyPr>
            <a:normAutofit/>
          </a:bodyPr>
          <a:lstStyle/>
          <a:p>
            <a:r>
              <a:rPr lang="en-GB" dirty="0" err="1"/>
              <a:t>Diskussion</a:t>
            </a:r>
            <a:endParaRPr lang="en-GB" dirty="0"/>
          </a:p>
        </p:txBody>
      </p:sp>
      <p:sp>
        <p:nvSpPr>
          <p:cNvPr id="3" name="Inhaltsplatzhalter 2">
            <a:extLst>
              <a:ext uri="{FF2B5EF4-FFF2-40B4-BE49-F238E27FC236}">
                <a16:creationId xmlns:a16="http://schemas.microsoft.com/office/drawing/2014/main" id="{6337354F-6198-40D6-B0FD-9C88C5343ADB}"/>
              </a:ext>
            </a:extLst>
          </p:cNvPr>
          <p:cNvSpPr>
            <a:spLocks noGrp="1"/>
          </p:cNvSpPr>
          <p:nvPr>
            <p:ph idx="1"/>
          </p:nvPr>
        </p:nvSpPr>
        <p:spPr/>
        <p:txBody>
          <a:bodyPr>
            <a:normAutofit fontScale="77500" lnSpcReduction="20000"/>
          </a:bodyPr>
          <a:lstStyle/>
          <a:p>
            <a:pPr>
              <a:buFont typeface="Wingdings" panose="05000000000000000000" pitchFamily="2" charset="2"/>
              <a:buChar char="Ø"/>
            </a:pPr>
            <a:r>
              <a:rPr lang="de-CH" dirty="0"/>
              <a:t>Welche Entscheide haben zum Verlust von Punkten bei den Ressourcen geführt?</a:t>
            </a:r>
          </a:p>
          <a:p>
            <a:pPr>
              <a:buFont typeface="Wingdings" panose="05000000000000000000" pitchFamily="2" charset="2"/>
              <a:buChar char="Ø"/>
            </a:pPr>
            <a:r>
              <a:rPr lang="de-CH" dirty="0"/>
              <a:t>Welche Strategien haben dabei geholfen, das Spiel zu gewinnen?</a:t>
            </a:r>
          </a:p>
          <a:p>
            <a:pPr>
              <a:buFont typeface="Wingdings" panose="05000000000000000000" pitchFamily="2" charset="2"/>
              <a:buChar char="Ø"/>
            </a:pPr>
            <a:r>
              <a:rPr lang="de-CH" dirty="0"/>
              <a:t>Was waren die Auswirkungen der Entscheidungen auf die Ressourcen? Was war überraschend?</a:t>
            </a:r>
          </a:p>
          <a:p>
            <a:pPr>
              <a:buFont typeface="Wingdings" panose="05000000000000000000" pitchFamily="2" charset="2"/>
              <a:buChar char="Ø"/>
            </a:pPr>
            <a:r>
              <a:rPr lang="de-CH" dirty="0"/>
              <a:t>Welche Ernährung ist gesund, was ist ungesund?</a:t>
            </a:r>
          </a:p>
          <a:p>
            <a:pPr>
              <a:buFont typeface="Wingdings" panose="05000000000000000000" pitchFamily="2" charset="2"/>
              <a:buChar char="Ø"/>
            </a:pPr>
            <a:r>
              <a:rPr lang="de-CH" dirty="0"/>
              <a:t>Was für einen Einfluss hat die Art der landwirtschaftlichen Nutzung auf die Umwelt?</a:t>
            </a:r>
          </a:p>
          <a:p>
            <a:pPr>
              <a:buFont typeface="Wingdings" panose="05000000000000000000" pitchFamily="2" charset="2"/>
              <a:buChar char="Ø"/>
            </a:pPr>
            <a:r>
              <a:rPr lang="de-CH" dirty="0"/>
              <a:t>Welche Aktivitäten führen zu negativen Umweltauswirkungen?</a:t>
            </a:r>
          </a:p>
          <a:p>
            <a:pPr>
              <a:buFont typeface="Wingdings" panose="05000000000000000000" pitchFamily="2" charset="2"/>
              <a:buChar char="Ø"/>
            </a:pPr>
            <a:r>
              <a:rPr lang="de-CH" dirty="0"/>
              <a:t>Welche Nahrungsmittel sind am schädlichsten für die Umwelt?</a:t>
            </a:r>
          </a:p>
          <a:p>
            <a:pPr>
              <a:buFont typeface="Wingdings" panose="05000000000000000000" pitchFamily="2" charset="2"/>
              <a:buChar char="Ø"/>
            </a:pPr>
            <a:r>
              <a:rPr lang="de-CH" dirty="0"/>
              <a:t>Was hat Einfluss auf den Ertrag in der Schweiz?</a:t>
            </a:r>
          </a:p>
          <a:p>
            <a:pPr>
              <a:buFont typeface="Wingdings" panose="05000000000000000000" pitchFamily="2" charset="2"/>
              <a:buChar char="Ø"/>
            </a:pPr>
            <a:r>
              <a:rPr lang="de-CH" dirty="0"/>
              <a:t>Warum ist Zufriedenheit auch wichtig?</a:t>
            </a:r>
          </a:p>
          <a:p>
            <a:pPr>
              <a:buFont typeface="Wingdings" panose="05000000000000000000" pitchFamily="2" charset="2"/>
              <a:buChar char="Ø"/>
            </a:pPr>
            <a:r>
              <a:rPr lang="de-CH" dirty="0"/>
              <a:t>Wie kann die globale Landnutzung reduziert werden?</a:t>
            </a:r>
            <a:endParaRPr lang="en-GB" dirty="0"/>
          </a:p>
        </p:txBody>
      </p:sp>
      <p:sp>
        <p:nvSpPr>
          <p:cNvPr id="4" name="Foliennummernplatzhalter 3">
            <a:extLst>
              <a:ext uri="{FF2B5EF4-FFF2-40B4-BE49-F238E27FC236}">
                <a16:creationId xmlns:a16="http://schemas.microsoft.com/office/drawing/2014/main" id="{D951FCAF-9C14-4ADF-A6E3-6A8C5DF4AC18}"/>
              </a:ext>
            </a:extLst>
          </p:cNvPr>
          <p:cNvSpPr>
            <a:spLocks noGrp="1"/>
          </p:cNvSpPr>
          <p:nvPr>
            <p:ph type="sldNum" sz="quarter" idx="12"/>
          </p:nvPr>
        </p:nvSpPr>
        <p:spPr/>
        <p:txBody>
          <a:bodyPr/>
          <a:lstStyle/>
          <a:p>
            <a:fld id="{D4B8F505-3FCB-4E94-BD38-3BAF39C0A1B3}" type="slidenum">
              <a:rPr lang="en-GB" smtClean="0"/>
              <a:pPr/>
              <a:t>10</a:t>
            </a:fld>
            <a:endParaRPr lang="en-GB" dirty="0"/>
          </a:p>
        </p:txBody>
      </p:sp>
      <p:pic>
        <p:nvPicPr>
          <p:cNvPr id="7" name="Grafik 6">
            <a:extLst>
              <a:ext uri="{FF2B5EF4-FFF2-40B4-BE49-F238E27FC236}">
                <a16:creationId xmlns:a16="http://schemas.microsoft.com/office/drawing/2014/main" id="{66C461F3-75A7-4611-8908-4E3C241E6D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892" y="317420"/>
            <a:ext cx="710958" cy="533219"/>
          </a:xfrm>
          <a:prstGeom prst="rect">
            <a:avLst/>
          </a:prstGeom>
        </p:spPr>
      </p:pic>
      <p:sp>
        <p:nvSpPr>
          <p:cNvPr id="8" name="Textfeld 7">
            <a:extLst>
              <a:ext uri="{FF2B5EF4-FFF2-40B4-BE49-F238E27FC236}">
                <a16:creationId xmlns:a16="http://schemas.microsoft.com/office/drawing/2014/main" id="{B0F313B5-6D12-4779-A0C8-FBC3B84DFAF0}"/>
              </a:ext>
            </a:extLst>
          </p:cNvPr>
          <p:cNvSpPr txBox="1"/>
          <p:nvPr/>
        </p:nvSpPr>
        <p:spPr>
          <a:xfrm>
            <a:off x="831850" y="399363"/>
            <a:ext cx="1625895" cy="369332"/>
          </a:xfrm>
          <a:prstGeom prst="rect">
            <a:avLst/>
          </a:prstGeom>
          <a:noFill/>
        </p:spPr>
        <p:txBody>
          <a:bodyPr wrap="square" rtlCol="0">
            <a:spAutoFit/>
          </a:bodyPr>
          <a:lstStyle/>
          <a:p>
            <a:r>
              <a:rPr lang="en-GB" b="1" dirty="0">
                <a:solidFill>
                  <a:schemeClr val="bg1"/>
                </a:solidFill>
              </a:rPr>
              <a:t>Phase 2</a:t>
            </a:r>
          </a:p>
        </p:txBody>
      </p:sp>
    </p:spTree>
    <p:extLst>
      <p:ext uri="{BB962C8B-B14F-4D97-AF65-F5344CB8AC3E}">
        <p14:creationId xmlns:p14="http://schemas.microsoft.com/office/powerpoint/2010/main" val="192081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2E4E4-9223-46D6-98F7-782BFCD462C1}"/>
              </a:ext>
            </a:extLst>
          </p:cNvPr>
          <p:cNvSpPr>
            <a:spLocks noGrp="1"/>
          </p:cNvSpPr>
          <p:nvPr>
            <p:ph type="title"/>
          </p:nvPr>
        </p:nvSpPr>
        <p:spPr/>
        <p:txBody>
          <a:bodyPr>
            <a:normAutofit/>
          </a:bodyPr>
          <a:lstStyle/>
          <a:p>
            <a:r>
              <a:rPr lang="en-GB" dirty="0" err="1"/>
              <a:t>Gruppenarbeit</a:t>
            </a:r>
            <a:endParaRPr lang="en-GB" dirty="0"/>
          </a:p>
        </p:txBody>
      </p:sp>
      <p:sp>
        <p:nvSpPr>
          <p:cNvPr id="9" name="Inhaltsplatzhalter 8">
            <a:extLst>
              <a:ext uri="{FF2B5EF4-FFF2-40B4-BE49-F238E27FC236}">
                <a16:creationId xmlns:a16="http://schemas.microsoft.com/office/drawing/2014/main" id="{A5030C8C-5155-4C68-A96D-2362E35D50D0}"/>
              </a:ext>
            </a:extLst>
          </p:cNvPr>
          <p:cNvSpPr>
            <a:spLocks noGrp="1"/>
          </p:cNvSpPr>
          <p:nvPr>
            <p:ph idx="1"/>
          </p:nvPr>
        </p:nvSpPr>
        <p:spPr/>
        <p:txBody>
          <a:bodyPr/>
          <a:lstStyle/>
          <a:p>
            <a:pPr marL="0" indent="0">
              <a:buNone/>
            </a:pPr>
            <a:endParaRPr lang="de-CH" b="1" dirty="0"/>
          </a:p>
          <a:p>
            <a:pPr marL="0" indent="0">
              <a:buNone/>
            </a:pPr>
            <a:r>
              <a:rPr lang="de-CH" b="1" dirty="0"/>
              <a:t>Verschiedene Einflüsse auf die Ressourcen</a:t>
            </a:r>
            <a:endParaRPr lang="de-CH" dirty="0"/>
          </a:p>
          <a:p>
            <a:pPr marL="514350" indent="-514350">
              <a:buAutoNum type="arabicPeriod"/>
            </a:pPr>
            <a:r>
              <a:rPr lang="de-CH" dirty="0">
                <a:solidFill>
                  <a:srgbClr val="ACB237"/>
                </a:solidFill>
              </a:rPr>
              <a:t>Ordnet die verschiedenen Aussagen links den Ressourcen auf der rechten Seite zu. Was für einen Einfluss haben die Aussagen auf die Ressourcen? </a:t>
            </a:r>
          </a:p>
          <a:p>
            <a:pPr marL="514350" indent="-514350">
              <a:buAutoNum type="arabicPeriod"/>
            </a:pPr>
            <a:r>
              <a:rPr lang="de-CH" dirty="0">
                <a:solidFill>
                  <a:srgbClr val="ACB237"/>
                </a:solidFill>
              </a:rPr>
              <a:t>Überlegt euch drei weitere Aussagen zu Nahrungsmitteln aus eurem Leben und ordnet diese den Ressourcen zu.</a:t>
            </a:r>
            <a:endParaRPr lang="en-GB" dirty="0">
              <a:solidFill>
                <a:srgbClr val="ACB237"/>
              </a:solidFill>
            </a:endParaRPr>
          </a:p>
        </p:txBody>
      </p:sp>
      <p:sp>
        <p:nvSpPr>
          <p:cNvPr id="4" name="Foliennummernplatzhalter 3">
            <a:extLst>
              <a:ext uri="{FF2B5EF4-FFF2-40B4-BE49-F238E27FC236}">
                <a16:creationId xmlns:a16="http://schemas.microsoft.com/office/drawing/2014/main" id="{D951FCAF-9C14-4ADF-A6E3-6A8C5DF4AC18}"/>
              </a:ext>
            </a:extLst>
          </p:cNvPr>
          <p:cNvSpPr>
            <a:spLocks noGrp="1"/>
          </p:cNvSpPr>
          <p:nvPr>
            <p:ph type="sldNum" sz="quarter" idx="12"/>
          </p:nvPr>
        </p:nvSpPr>
        <p:spPr/>
        <p:txBody>
          <a:bodyPr/>
          <a:lstStyle/>
          <a:p>
            <a:fld id="{D4B8F505-3FCB-4E94-BD38-3BAF39C0A1B3}" type="slidenum">
              <a:rPr lang="en-GB" smtClean="0"/>
              <a:pPr/>
              <a:t>11</a:t>
            </a:fld>
            <a:endParaRPr lang="en-GB" dirty="0"/>
          </a:p>
        </p:txBody>
      </p:sp>
      <p:pic>
        <p:nvPicPr>
          <p:cNvPr id="7" name="Grafik 6">
            <a:extLst>
              <a:ext uri="{FF2B5EF4-FFF2-40B4-BE49-F238E27FC236}">
                <a16:creationId xmlns:a16="http://schemas.microsoft.com/office/drawing/2014/main" id="{66C461F3-75A7-4611-8908-4E3C241E6D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892" y="317420"/>
            <a:ext cx="710958" cy="533219"/>
          </a:xfrm>
          <a:prstGeom prst="rect">
            <a:avLst/>
          </a:prstGeom>
        </p:spPr>
      </p:pic>
      <p:sp>
        <p:nvSpPr>
          <p:cNvPr id="8" name="Textfeld 7">
            <a:extLst>
              <a:ext uri="{FF2B5EF4-FFF2-40B4-BE49-F238E27FC236}">
                <a16:creationId xmlns:a16="http://schemas.microsoft.com/office/drawing/2014/main" id="{B0F313B5-6D12-4779-A0C8-FBC3B84DFAF0}"/>
              </a:ext>
            </a:extLst>
          </p:cNvPr>
          <p:cNvSpPr txBox="1"/>
          <p:nvPr/>
        </p:nvSpPr>
        <p:spPr>
          <a:xfrm>
            <a:off x="831850" y="399363"/>
            <a:ext cx="1625895" cy="369332"/>
          </a:xfrm>
          <a:prstGeom prst="rect">
            <a:avLst/>
          </a:prstGeom>
          <a:noFill/>
        </p:spPr>
        <p:txBody>
          <a:bodyPr wrap="square" rtlCol="0">
            <a:spAutoFit/>
          </a:bodyPr>
          <a:lstStyle/>
          <a:p>
            <a:r>
              <a:rPr lang="en-GB" b="1" dirty="0">
                <a:solidFill>
                  <a:schemeClr val="bg1"/>
                </a:solidFill>
              </a:rPr>
              <a:t>Phase 2</a:t>
            </a:r>
          </a:p>
        </p:txBody>
      </p:sp>
      <p:pic>
        <p:nvPicPr>
          <p:cNvPr id="6" name="Grafik 5">
            <a:extLst>
              <a:ext uri="{FF2B5EF4-FFF2-40B4-BE49-F238E27FC236}">
                <a16:creationId xmlns:a16="http://schemas.microsoft.com/office/drawing/2014/main" id="{236D22E0-716A-4B30-A823-5E3D9317DE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6685" y="1390774"/>
            <a:ext cx="1042618" cy="1326969"/>
          </a:xfrm>
          <a:prstGeom prst="rect">
            <a:avLst/>
          </a:prstGeom>
        </p:spPr>
      </p:pic>
      <p:pic>
        <p:nvPicPr>
          <p:cNvPr id="11" name="Grafik 10">
            <a:extLst>
              <a:ext uri="{FF2B5EF4-FFF2-40B4-BE49-F238E27FC236}">
                <a16:creationId xmlns:a16="http://schemas.microsoft.com/office/drawing/2014/main" id="{B30CF78B-9A4C-4C94-B0E4-DEAAC78C73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42528" y="1376752"/>
            <a:ext cx="1042619" cy="1326970"/>
          </a:xfrm>
          <a:prstGeom prst="rect">
            <a:avLst/>
          </a:prstGeom>
        </p:spPr>
      </p:pic>
      <p:pic>
        <p:nvPicPr>
          <p:cNvPr id="13" name="Grafik 12">
            <a:extLst>
              <a:ext uri="{FF2B5EF4-FFF2-40B4-BE49-F238E27FC236}">
                <a16:creationId xmlns:a16="http://schemas.microsoft.com/office/drawing/2014/main" id="{2FC707B4-9E45-4C76-BE82-46C73ABC38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59984" y="1376752"/>
            <a:ext cx="1042618" cy="1326969"/>
          </a:xfrm>
          <a:prstGeom prst="rect">
            <a:avLst/>
          </a:prstGeom>
        </p:spPr>
      </p:pic>
      <p:pic>
        <p:nvPicPr>
          <p:cNvPr id="15" name="Grafik 14">
            <a:extLst>
              <a:ext uri="{FF2B5EF4-FFF2-40B4-BE49-F238E27FC236}">
                <a16:creationId xmlns:a16="http://schemas.microsoft.com/office/drawing/2014/main" id="{C998A1E5-BE03-47FB-BC76-E00F8CD921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67426" y="1384209"/>
            <a:ext cx="1036760" cy="1319512"/>
          </a:xfrm>
          <a:prstGeom prst="rect">
            <a:avLst/>
          </a:prstGeom>
        </p:spPr>
      </p:pic>
      <p:sp>
        <p:nvSpPr>
          <p:cNvPr id="12" name="Rechteck 11">
            <a:extLst>
              <a:ext uri="{FF2B5EF4-FFF2-40B4-BE49-F238E27FC236}">
                <a16:creationId xmlns:a16="http://schemas.microsoft.com/office/drawing/2014/main" id="{9EE7A73D-2181-4537-9D66-94DC91BA910B}"/>
              </a:ext>
            </a:extLst>
          </p:cNvPr>
          <p:cNvSpPr/>
          <p:nvPr/>
        </p:nvSpPr>
        <p:spPr>
          <a:xfrm>
            <a:off x="831850" y="1905870"/>
            <a:ext cx="9150350" cy="461665"/>
          </a:xfrm>
          <a:prstGeom prst="rect">
            <a:avLst/>
          </a:prstGeom>
        </p:spPr>
        <p:txBody>
          <a:bodyPr wrap="square">
            <a:spAutoFit/>
          </a:bodyPr>
          <a:lstStyle/>
          <a:p>
            <a:r>
              <a:rPr lang="de-CH" sz="2400" b="1" dirty="0"/>
              <a:t>Arbeitsblatt 2.1</a:t>
            </a:r>
          </a:p>
        </p:txBody>
      </p:sp>
    </p:spTree>
    <p:extLst>
      <p:ext uri="{BB962C8B-B14F-4D97-AF65-F5344CB8AC3E}">
        <p14:creationId xmlns:p14="http://schemas.microsoft.com/office/powerpoint/2010/main" val="414915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9418C-91DA-41CC-B974-29FEB983F772}"/>
              </a:ext>
            </a:extLst>
          </p:cNvPr>
          <p:cNvSpPr>
            <a:spLocks noGrp="1"/>
          </p:cNvSpPr>
          <p:nvPr>
            <p:ph type="title"/>
          </p:nvPr>
        </p:nvSpPr>
        <p:spPr/>
        <p:txBody>
          <a:bodyPr/>
          <a:lstStyle/>
          <a:p>
            <a:r>
              <a:rPr lang="en-GB" dirty="0">
                <a:solidFill>
                  <a:srgbClr val="2E2C70"/>
                </a:solidFill>
              </a:rPr>
              <a:t>Phase 3</a:t>
            </a:r>
          </a:p>
        </p:txBody>
      </p:sp>
      <p:sp>
        <p:nvSpPr>
          <p:cNvPr id="3" name="Textplatzhalter 2">
            <a:extLst>
              <a:ext uri="{FF2B5EF4-FFF2-40B4-BE49-F238E27FC236}">
                <a16:creationId xmlns:a16="http://schemas.microsoft.com/office/drawing/2014/main" id="{A0C5C960-5649-4C8D-A631-7ED5BA93F8AE}"/>
              </a:ext>
            </a:extLst>
          </p:cNvPr>
          <p:cNvSpPr>
            <a:spLocks noGrp="1"/>
          </p:cNvSpPr>
          <p:nvPr>
            <p:ph type="body" idx="1"/>
          </p:nvPr>
        </p:nvSpPr>
        <p:spPr/>
        <p:txBody>
          <a:bodyPr>
            <a:normAutofit/>
          </a:bodyPr>
          <a:lstStyle/>
          <a:p>
            <a:r>
              <a:rPr lang="de-CH" dirty="0"/>
              <a:t>Vertiefungsmodule (30’-215’)</a:t>
            </a:r>
          </a:p>
          <a:p>
            <a:endParaRPr lang="en-GB" dirty="0"/>
          </a:p>
        </p:txBody>
      </p:sp>
      <p:sp>
        <p:nvSpPr>
          <p:cNvPr id="4" name="Foliennummernplatzhalter 3">
            <a:extLst>
              <a:ext uri="{FF2B5EF4-FFF2-40B4-BE49-F238E27FC236}">
                <a16:creationId xmlns:a16="http://schemas.microsoft.com/office/drawing/2014/main" id="{40D79870-272B-42E2-9705-11897A0D2C24}"/>
              </a:ext>
            </a:extLst>
          </p:cNvPr>
          <p:cNvSpPr>
            <a:spLocks noGrp="1"/>
          </p:cNvSpPr>
          <p:nvPr>
            <p:ph type="sldNum" sz="quarter" idx="12"/>
          </p:nvPr>
        </p:nvSpPr>
        <p:spPr/>
        <p:txBody>
          <a:bodyPr/>
          <a:lstStyle/>
          <a:p>
            <a:fld id="{D4B8F505-3FCB-4E94-BD38-3BAF39C0A1B3}" type="slidenum">
              <a:rPr lang="en-GB" smtClean="0"/>
              <a:t>12</a:t>
            </a:fld>
            <a:endParaRPr lang="en-GB"/>
          </a:p>
        </p:txBody>
      </p:sp>
      <p:pic>
        <p:nvPicPr>
          <p:cNvPr id="7" name="Grafik 6">
            <a:extLst>
              <a:ext uri="{FF2B5EF4-FFF2-40B4-BE49-F238E27FC236}">
                <a16:creationId xmlns:a16="http://schemas.microsoft.com/office/drawing/2014/main" id="{05658041-6EA0-462D-82B0-A9821FAE87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285629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324F5-051C-4032-BEDA-D4C17DF12D06}"/>
              </a:ext>
            </a:extLst>
          </p:cNvPr>
          <p:cNvSpPr>
            <a:spLocks noGrp="1"/>
          </p:cNvSpPr>
          <p:nvPr>
            <p:ph type="title"/>
          </p:nvPr>
        </p:nvSpPr>
        <p:spPr/>
        <p:txBody>
          <a:bodyPr>
            <a:normAutofit/>
          </a:bodyPr>
          <a:lstStyle/>
          <a:p>
            <a:r>
              <a:rPr lang="en-GB" dirty="0" err="1"/>
              <a:t>Übersicht</a:t>
            </a:r>
            <a:r>
              <a:rPr lang="en-GB" dirty="0"/>
              <a:t> </a:t>
            </a:r>
            <a:r>
              <a:rPr lang="en-GB" dirty="0" err="1"/>
              <a:t>Vertiefungsmodule</a:t>
            </a:r>
            <a:endParaRPr lang="en-GB" dirty="0"/>
          </a:p>
        </p:txBody>
      </p:sp>
      <p:sp>
        <p:nvSpPr>
          <p:cNvPr id="3" name="Inhaltsplatzhalter 2">
            <a:extLst>
              <a:ext uri="{FF2B5EF4-FFF2-40B4-BE49-F238E27FC236}">
                <a16:creationId xmlns:a16="http://schemas.microsoft.com/office/drawing/2014/main" id="{5BB6D30C-C71F-46F0-8723-7A1C2CA28D06}"/>
              </a:ext>
            </a:extLst>
          </p:cNvPr>
          <p:cNvSpPr>
            <a:spLocks noGrp="1"/>
          </p:cNvSpPr>
          <p:nvPr>
            <p:ph idx="1"/>
          </p:nvPr>
        </p:nvSpPr>
        <p:spPr/>
        <p:txBody>
          <a:bodyPr/>
          <a:lstStyle/>
          <a:p>
            <a:pPr marL="0" indent="0">
              <a:buNone/>
            </a:pPr>
            <a:r>
              <a:rPr lang="de-CH" dirty="0"/>
              <a:t>A. Flächenverfügbarkeit für die Nahrungsmittelproduktion</a:t>
            </a:r>
          </a:p>
          <a:p>
            <a:pPr marL="0" indent="0">
              <a:buNone/>
            </a:pPr>
            <a:r>
              <a:rPr lang="de-CH" dirty="0"/>
              <a:t>B. Konkurrenz tierischer und pflanzlicher Ernährung</a:t>
            </a:r>
          </a:p>
          <a:p>
            <a:pPr marL="0" indent="0">
              <a:buNone/>
            </a:pPr>
            <a:r>
              <a:rPr lang="de-CH" dirty="0"/>
              <a:t>C. Import von Nahrungsmitteln</a:t>
            </a:r>
          </a:p>
          <a:p>
            <a:pPr marL="0" indent="0">
              <a:buNone/>
            </a:pPr>
            <a:r>
              <a:rPr lang="de-CH" dirty="0"/>
              <a:t>D. Extensivierung der Schweizer Landwirtschaft</a:t>
            </a:r>
          </a:p>
          <a:p>
            <a:pPr marL="0" indent="0">
              <a:buNone/>
            </a:pPr>
            <a:r>
              <a:rPr lang="de-CH" dirty="0"/>
              <a:t>E. Umweltfreundliche und gesunde Ernährung</a:t>
            </a:r>
            <a:endParaRPr lang="en-GB" dirty="0"/>
          </a:p>
        </p:txBody>
      </p:sp>
      <p:sp>
        <p:nvSpPr>
          <p:cNvPr id="4" name="Foliennummernplatzhalter 3">
            <a:extLst>
              <a:ext uri="{FF2B5EF4-FFF2-40B4-BE49-F238E27FC236}">
                <a16:creationId xmlns:a16="http://schemas.microsoft.com/office/drawing/2014/main" id="{6D6B8766-2EC3-4D49-98D5-B620098E176C}"/>
              </a:ext>
            </a:extLst>
          </p:cNvPr>
          <p:cNvSpPr>
            <a:spLocks noGrp="1"/>
          </p:cNvSpPr>
          <p:nvPr>
            <p:ph type="sldNum" sz="quarter" idx="12"/>
          </p:nvPr>
        </p:nvSpPr>
        <p:spPr/>
        <p:txBody>
          <a:bodyPr/>
          <a:lstStyle/>
          <a:p>
            <a:fld id="{D4B8F505-3FCB-4E94-BD38-3BAF39C0A1B3}" type="slidenum">
              <a:rPr lang="en-GB" smtClean="0"/>
              <a:pPr/>
              <a:t>13</a:t>
            </a:fld>
            <a:endParaRPr lang="en-GB" dirty="0"/>
          </a:p>
        </p:txBody>
      </p:sp>
    </p:spTree>
    <p:extLst>
      <p:ext uri="{BB962C8B-B14F-4D97-AF65-F5344CB8AC3E}">
        <p14:creationId xmlns:p14="http://schemas.microsoft.com/office/powerpoint/2010/main" val="240648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9418C-91DA-41CC-B974-29FEB983F772}"/>
              </a:ext>
            </a:extLst>
          </p:cNvPr>
          <p:cNvSpPr>
            <a:spLocks noGrp="1"/>
          </p:cNvSpPr>
          <p:nvPr>
            <p:ph type="title"/>
          </p:nvPr>
        </p:nvSpPr>
        <p:spPr/>
        <p:txBody>
          <a:bodyPr/>
          <a:lstStyle/>
          <a:p>
            <a:r>
              <a:rPr lang="en-GB" dirty="0">
                <a:solidFill>
                  <a:srgbClr val="2E2C70"/>
                </a:solidFill>
              </a:rPr>
              <a:t>Phase 3</a:t>
            </a:r>
          </a:p>
        </p:txBody>
      </p:sp>
      <p:sp>
        <p:nvSpPr>
          <p:cNvPr id="3" name="Textplatzhalter 2">
            <a:extLst>
              <a:ext uri="{FF2B5EF4-FFF2-40B4-BE49-F238E27FC236}">
                <a16:creationId xmlns:a16="http://schemas.microsoft.com/office/drawing/2014/main" id="{A0C5C960-5649-4C8D-A631-7ED5BA93F8AE}"/>
              </a:ext>
            </a:extLst>
          </p:cNvPr>
          <p:cNvSpPr>
            <a:spLocks noGrp="1"/>
          </p:cNvSpPr>
          <p:nvPr>
            <p:ph type="body" idx="1"/>
          </p:nvPr>
        </p:nvSpPr>
        <p:spPr/>
        <p:txBody>
          <a:bodyPr>
            <a:normAutofit/>
          </a:bodyPr>
          <a:lstStyle/>
          <a:p>
            <a:r>
              <a:rPr lang="de-CH" dirty="0"/>
              <a:t>Vertiefungsmodul </a:t>
            </a:r>
          </a:p>
          <a:p>
            <a:r>
              <a:rPr lang="de-CH" dirty="0"/>
              <a:t>A) Flächenverfügbarkeit für die Nahrungsmittelproduktion 30’</a:t>
            </a:r>
          </a:p>
          <a:p>
            <a:endParaRPr lang="en-GB" dirty="0"/>
          </a:p>
        </p:txBody>
      </p:sp>
      <p:sp>
        <p:nvSpPr>
          <p:cNvPr id="4" name="Foliennummernplatzhalter 3">
            <a:extLst>
              <a:ext uri="{FF2B5EF4-FFF2-40B4-BE49-F238E27FC236}">
                <a16:creationId xmlns:a16="http://schemas.microsoft.com/office/drawing/2014/main" id="{40D79870-272B-42E2-9705-11897A0D2C24}"/>
              </a:ext>
            </a:extLst>
          </p:cNvPr>
          <p:cNvSpPr>
            <a:spLocks noGrp="1"/>
          </p:cNvSpPr>
          <p:nvPr>
            <p:ph type="sldNum" sz="quarter" idx="12"/>
          </p:nvPr>
        </p:nvSpPr>
        <p:spPr/>
        <p:txBody>
          <a:bodyPr/>
          <a:lstStyle/>
          <a:p>
            <a:fld id="{D4B8F505-3FCB-4E94-BD38-3BAF39C0A1B3}" type="slidenum">
              <a:rPr lang="en-GB" smtClean="0"/>
              <a:t>14</a:t>
            </a:fld>
            <a:endParaRPr lang="en-GB"/>
          </a:p>
        </p:txBody>
      </p:sp>
      <p:pic>
        <p:nvPicPr>
          <p:cNvPr id="7" name="Grafik 6">
            <a:extLst>
              <a:ext uri="{FF2B5EF4-FFF2-40B4-BE49-F238E27FC236}">
                <a16:creationId xmlns:a16="http://schemas.microsoft.com/office/drawing/2014/main" id="{05658041-6EA0-462D-82B0-A9821FAE87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138162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05EFD6-E531-4E54-B78D-3A370111A725}"/>
              </a:ext>
            </a:extLst>
          </p:cNvPr>
          <p:cNvSpPr>
            <a:spLocks noGrp="1"/>
          </p:cNvSpPr>
          <p:nvPr>
            <p:ph type="title"/>
          </p:nvPr>
        </p:nvSpPr>
        <p:spPr/>
        <p:txBody>
          <a:bodyPr>
            <a:normAutofit/>
          </a:bodyPr>
          <a:lstStyle/>
          <a:p>
            <a:r>
              <a:rPr lang="en-GB" dirty="0"/>
              <a:t>1. </a:t>
            </a:r>
            <a:r>
              <a:rPr lang="en-GB" dirty="0" err="1"/>
              <a:t>Formen</a:t>
            </a:r>
            <a:r>
              <a:rPr lang="en-GB" dirty="0"/>
              <a:t> der </a:t>
            </a:r>
            <a:r>
              <a:rPr lang="en-GB" dirty="0" err="1"/>
              <a:t>Landnutzung</a:t>
            </a:r>
            <a:endParaRPr lang="en-GB" dirty="0"/>
          </a:p>
        </p:txBody>
      </p:sp>
      <p:sp>
        <p:nvSpPr>
          <p:cNvPr id="3" name="Inhaltsplatzhalter 2">
            <a:extLst>
              <a:ext uri="{FF2B5EF4-FFF2-40B4-BE49-F238E27FC236}">
                <a16:creationId xmlns:a16="http://schemas.microsoft.com/office/drawing/2014/main" id="{0E1428EE-EF18-49AC-A218-642D3BF3FF8A}"/>
              </a:ext>
            </a:extLst>
          </p:cNvPr>
          <p:cNvSpPr>
            <a:spLocks noGrp="1"/>
          </p:cNvSpPr>
          <p:nvPr>
            <p:ph idx="1"/>
          </p:nvPr>
        </p:nvSpPr>
        <p:spPr/>
        <p:txBody>
          <a:bodyPr/>
          <a:lstStyle/>
          <a:p>
            <a:pPr>
              <a:buFont typeface="Wingdings" panose="05000000000000000000" pitchFamily="2" charset="2"/>
              <a:buChar char="Ø"/>
            </a:pPr>
            <a:r>
              <a:rPr lang="de-CH" dirty="0"/>
              <a:t>Was für Nutzungen von Land kennt ihr?</a:t>
            </a:r>
          </a:p>
        </p:txBody>
      </p:sp>
      <p:sp>
        <p:nvSpPr>
          <p:cNvPr id="4" name="Foliennummernplatzhalter 3">
            <a:extLst>
              <a:ext uri="{FF2B5EF4-FFF2-40B4-BE49-F238E27FC236}">
                <a16:creationId xmlns:a16="http://schemas.microsoft.com/office/drawing/2014/main" id="{FC0AA9B0-18C3-42D4-B99C-1BD337169194}"/>
              </a:ext>
            </a:extLst>
          </p:cNvPr>
          <p:cNvSpPr>
            <a:spLocks noGrp="1"/>
          </p:cNvSpPr>
          <p:nvPr>
            <p:ph type="sldNum" sz="quarter" idx="12"/>
          </p:nvPr>
        </p:nvSpPr>
        <p:spPr/>
        <p:txBody>
          <a:bodyPr/>
          <a:lstStyle/>
          <a:p>
            <a:fld id="{D4B8F505-3FCB-4E94-BD38-3BAF39C0A1B3}" type="slidenum">
              <a:rPr lang="en-GB" smtClean="0"/>
              <a:pPr/>
              <a:t>15</a:t>
            </a:fld>
            <a:endParaRPr lang="en-GB" dirty="0"/>
          </a:p>
        </p:txBody>
      </p:sp>
      <p:sp>
        <p:nvSpPr>
          <p:cNvPr id="6" name="Textfeld 5">
            <a:extLst>
              <a:ext uri="{FF2B5EF4-FFF2-40B4-BE49-F238E27FC236}">
                <a16:creationId xmlns:a16="http://schemas.microsoft.com/office/drawing/2014/main" id="{EDE847A9-D8F9-4FAF-84E9-1872DE2ED561}"/>
              </a:ext>
            </a:extLst>
          </p:cNvPr>
          <p:cNvSpPr txBox="1"/>
          <p:nvPr/>
        </p:nvSpPr>
        <p:spPr>
          <a:xfrm>
            <a:off x="83185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7" name="Grafik 6">
            <a:extLst>
              <a:ext uri="{FF2B5EF4-FFF2-40B4-BE49-F238E27FC236}">
                <a16:creationId xmlns:a16="http://schemas.microsoft.com/office/drawing/2014/main" id="{AD8EC680-4797-40BF-B0FE-4419DB8E60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8" name="Rechteck 7">
            <a:extLst>
              <a:ext uri="{FF2B5EF4-FFF2-40B4-BE49-F238E27FC236}">
                <a16:creationId xmlns:a16="http://schemas.microsoft.com/office/drawing/2014/main" id="{8BA3B5AD-A1B0-4B5E-8F38-E5F341DBCA0A}"/>
              </a:ext>
            </a:extLst>
          </p:cNvPr>
          <p:cNvSpPr/>
          <p:nvPr/>
        </p:nvSpPr>
        <p:spPr>
          <a:xfrm>
            <a:off x="831850" y="6356350"/>
            <a:ext cx="5804474" cy="369332"/>
          </a:xfrm>
          <a:prstGeom prst="rect">
            <a:avLst/>
          </a:prstGeom>
        </p:spPr>
        <p:txBody>
          <a:bodyPr wrap="none">
            <a:spAutoFit/>
          </a:bodyPr>
          <a:lstStyle/>
          <a:p>
            <a:r>
              <a:rPr lang="de-CH" b="1" dirty="0">
                <a:solidFill>
                  <a:srgbClr val="2E2C70"/>
                </a:solidFill>
              </a:rPr>
              <a:t>A) Flächenverfügbarkeit für die Nahrungsmittelproduktion </a:t>
            </a:r>
            <a:endParaRPr lang="en-GB" b="1" dirty="0">
              <a:solidFill>
                <a:srgbClr val="2E2C70"/>
              </a:solidFill>
            </a:endParaRPr>
          </a:p>
        </p:txBody>
      </p:sp>
      <p:pic>
        <p:nvPicPr>
          <p:cNvPr id="10" name="Grafik 9" descr="Ein Bild, das draußen, Natur, Gras, grün enthält.&#10;&#10;Automatisch generierte Beschreibung">
            <a:extLst>
              <a:ext uri="{FF2B5EF4-FFF2-40B4-BE49-F238E27FC236}">
                <a16:creationId xmlns:a16="http://schemas.microsoft.com/office/drawing/2014/main" id="{5D1F245C-0D38-4B73-986F-B21F88B5D8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6647" y="3000006"/>
            <a:ext cx="10302996" cy="2849823"/>
          </a:xfrm>
          <a:prstGeom prst="rect">
            <a:avLst/>
          </a:prstGeom>
        </p:spPr>
      </p:pic>
    </p:spTree>
    <p:extLst>
      <p:ext uri="{BB962C8B-B14F-4D97-AF65-F5344CB8AC3E}">
        <p14:creationId xmlns:p14="http://schemas.microsoft.com/office/powerpoint/2010/main" val="412079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05EFD6-E531-4E54-B78D-3A370111A725}"/>
              </a:ext>
            </a:extLst>
          </p:cNvPr>
          <p:cNvSpPr>
            <a:spLocks noGrp="1"/>
          </p:cNvSpPr>
          <p:nvPr>
            <p:ph type="title"/>
          </p:nvPr>
        </p:nvSpPr>
        <p:spPr/>
        <p:txBody>
          <a:bodyPr>
            <a:normAutofit/>
          </a:bodyPr>
          <a:lstStyle/>
          <a:p>
            <a:r>
              <a:rPr lang="en-GB" dirty="0"/>
              <a:t>2. </a:t>
            </a:r>
            <a:r>
              <a:rPr lang="en-GB" dirty="0" err="1"/>
              <a:t>Entwicklung</a:t>
            </a:r>
            <a:r>
              <a:rPr lang="en-GB" dirty="0"/>
              <a:t> der </a:t>
            </a:r>
            <a:r>
              <a:rPr lang="en-GB" dirty="0" err="1"/>
              <a:t>verschiedenen</a:t>
            </a:r>
            <a:r>
              <a:rPr lang="en-GB" dirty="0"/>
              <a:t> </a:t>
            </a:r>
            <a:r>
              <a:rPr lang="en-GB" dirty="0" err="1"/>
              <a:t>Flächen</a:t>
            </a:r>
            <a:endParaRPr lang="en-GB" dirty="0"/>
          </a:p>
        </p:txBody>
      </p:sp>
      <p:sp>
        <p:nvSpPr>
          <p:cNvPr id="3" name="Inhaltsplatzhalter 2">
            <a:extLst>
              <a:ext uri="{FF2B5EF4-FFF2-40B4-BE49-F238E27FC236}">
                <a16:creationId xmlns:a16="http://schemas.microsoft.com/office/drawing/2014/main" id="{0E1428EE-EF18-49AC-A218-642D3BF3FF8A}"/>
              </a:ext>
            </a:extLst>
          </p:cNvPr>
          <p:cNvSpPr>
            <a:spLocks noGrp="1"/>
          </p:cNvSpPr>
          <p:nvPr>
            <p:ph idx="1"/>
          </p:nvPr>
        </p:nvSpPr>
        <p:spPr/>
        <p:txBody>
          <a:bodyPr/>
          <a:lstStyle/>
          <a:p>
            <a:pPr>
              <a:buFont typeface="Wingdings" panose="05000000000000000000" pitchFamily="2" charset="2"/>
              <a:buChar char="Ø"/>
            </a:pPr>
            <a:r>
              <a:rPr lang="de-CH" dirty="0"/>
              <a:t>Was denkt ihr, wie haben sich die Flächen in den letzten Jahren verändert? Welche haben zu-, welche abgenommen?</a:t>
            </a:r>
            <a:endParaRPr lang="en-GB" dirty="0"/>
          </a:p>
        </p:txBody>
      </p:sp>
      <p:sp>
        <p:nvSpPr>
          <p:cNvPr id="4" name="Foliennummernplatzhalter 3">
            <a:extLst>
              <a:ext uri="{FF2B5EF4-FFF2-40B4-BE49-F238E27FC236}">
                <a16:creationId xmlns:a16="http://schemas.microsoft.com/office/drawing/2014/main" id="{FC0AA9B0-18C3-42D4-B99C-1BD337169194}"/>
              </a:ext>
            </a:extLst>
          </p:cNvPr>
          <p:cNvSpPr>
            <a:spLocks noGrp="1"/>
          </p:cNvSpPr>
          <p:nvPr>
            <p:ph type="sldNum" sz="quarter" idx="12"/>
          </p:nvPr>
        </p:nvSpPr>
        <p:spPr/>
        <p:txBody>
          <a:bodyPr/>
          <a:lstStyle/>
          <a:p>
            <a:fld id="{D4B8F505-3FCB-4E94-BD38-3BAF39C0A1B3}" type="slidenum">
              <a:rPr lang="en-GB" smtClean="0"/>
              <a:pPr/>
              <a:t>16</a:t>
            </a:fld>
            <a:endParaRPr lang="en-GB" dirty="0"/>
          </a:p>
        </p:txBody>
      </p:sp>
      <p:sp>
        <p:nvSpPr>
          <p:cNvPr id="6" name="Textfeld 5">
            <a:extLst>
              <a:ext uri="{FF2B5EF4-FFF2-40B4-BE49-F238E27FC236}">
                <a16:creationId xmlns:a16="http://schemas.microsoft.com/office/drawing/2014/main" id="{EDE847A9-D8F9-4FAF-84E9-1872DE2ED561}"/>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7" name="Grafik 6">
            <a:extLst>
              <a:ext uri="{FF2B5EF4-FFF2-40B4-BE49-F238E27FC236}">
                <a16:creationId xmlns:a16="http://schemas.microsoft.com/office/drawing/2014/main" id="{AD8EC680-4797-40BF-B0FE-4419DB8E60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8" name="Rechteck 7">
            <a:extLst>
              <a:ext uri="{FF2B5EF4-FFF2-40B4-BE49-F238E27FC236}">
                <a16:creationId xmlns:a16="http://schemas.microsoft.com/office/drawing/2014/main" id="{8BA3B5AD-A1B0-4B5E-8F38-E5F341DBCA0A}"/>
              </a:ext>
            </a:extLst>
          </p:cNvPr>
          <p:cNvSpPr/>
          <p:nvPr/>
        </p:nvSpPr>
        <p:spPr>
          <a:xfrm>
            <a:off x="831850" y="6356350"/>
            <a:ext cx="5804474" cy="369332"/>
          </a:xfrm>
          <a:prstGeom prst="rect">
            <a:avLst/>
          </a:prstGeom>
        </p:spPr>
        <p:txBody>
          <a:bodyPr wrap="none">
            <a:spAutoFit/>
          </a:bodyPr>
          <a:lstStyle/>
          <a:p>
            <a:r>
              <a:rPr lang="de-CH" b="1" dirty="0">
                <a:solidFill>
                  <a:srgbClr val="2E2C70"/>
                </a:solidFill>
              </a:rPr>
              <a:t>A) Flächenverfügbarkeit für die Nahrungsmittelproduktion </a:t>
            </a:r>
            <a:endParaRPr lang="en-GB" b="1" dirty="0">
              <a:solidFill>
                <a:srgbClr val="2E2C70"/>
              </a:solidFill>
            </a:endParaRPr>
          </a:p>
        </p:txBody>
      </p:sp>
      <p:pic>
        <p:nvPicPr>
          <p:cNvPr id="9" name="Grafik 8" descr="Ein Bild, das draußen, Gras, weiden, Feld enthält.&#10;&#10;Automatisch generierte Beschreibung">
            <a:extLst>
              <a:ext uri="{FF2B5EF4-FFF2-40B4-BE49-F238E27FC236}">
                <a16:creationId xmlns:a16="http://schemas.microsoft.com/office/drawing/2014/main" id="{0D0A43F0-E480-40A4-95B3-1F0C01DE16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2483" y="3429000"/>
            <a:ext cx="3330515" cy="2628247"/>
          </a:xfrm>
          <a:prstGeom prst="rect">
            <a:avLst/>
          </a:prstGeom>
        </p:spPr>
      </p:pic>
      <p:pic>
        <p:nvPicPr>
          <p:cNvPr id="10" name="Grafik 9" descr="Ein Bild, das draußen, Natur, Gras, grün enthält.&#10;&#10;Automatisch generierte Beschreibung">
            <a:extLst>
              <a:ext uri="{FF2B5EF4-FFF2-40B4-BE49-F238E27FC236}">
                <a16:creationId xmlns:a16="http://schemas.microsoft.com/office/drawing/2014/main" id="{AEC63BCF-2A8B-4FE6-83EA-8973D29971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95" b="-607"/>
          <a:stretch/>
        </p:blipFill>
        <p:spPr>
          <a:xfrm>
            <a:off x="5214176" y="3352902"/>
            <a:ext cx="3942888" cy="2735332"/>
          </a:xfrm>
          <a:prstGeom prst="rect">
            <a:avLst/>
          </a:prstGeom>
        </p:spPr>
      </p:pic>
    </p:spTree>
    <p:extLst>
      <p:ext uri="{BB962C8B-B14F-4D97-AF65-F5344CB8AC3E}">
        <p14:creationId xmlns:p14="http://schemas.microsoft.com/office/powerpoint/2010/main" val="1928923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7EB12B-F90E-421F-A6A8-201A7F1155B6}"/>
              </a:ext>
            </a:extLst>
          </p:cNvPr>
          <p:cNvSpPr>
            <a:spLocks noGrp="1"/>
          </p:cNvSpPr>
          <p:nvPr>
            <p:ph type="title"/>
          </p:nvPr>
        </p:nvSpPr>
        <p:spPr/>
        <p:txBody>
          <a:bodyPr>
            <a:normAutofit/>
          </a:bodyPr>
          <a:lstStyle/>
          <a:p>
            <a:r>
              <a:rPr lang="en-GB" dirty="0"/>
              <a:t>2. </a:t>
            </a:r>
            <a:r>
              <a:rPr lang="en-GB" dirty="0" err="1"/>
              <a:t>Entwicklung</a:t>
            </a:r>
            <a:r>
              <a:rPr lang="en-GB" dirty="0"/>
              <a:t> der </a:t>
            </a:r>
            <a:r>
              <a:rPr lang="en-GB" dirty="0" err="1"/>
              <a:t>verschiedenen</a:t>
            </a:r>
            <a:r>
              <a:rPr lang="en-GB" dirty="0"/>
              <a:t> </a:t>
            </a:r>
            <a:r>
              <a:rPr lang="en-GB" dirty="0" err="1"/>
              <a:t>Flächen</a:t>
            </a:r>
            <a:endParaRPr lang="en-GB" dirty="0"/>
          </a:p>
        </p:txBody>
      </p:sp>
      <p:sp>
        <p:nvSpPr>
          <p:cNvPr id="4" name="Foliennummernplatzhalter 3">
            <a:extLst>
              <a:ext uri="{FF2B5EF4-FFF2-40B4-BE49-F238E27FC236}">
                <a16:creationId xmlns:a16="http://schemas.microsoft.com/office/drawing/2014/main" id="{BB8B0746-EEB5-47F7-B57A-A4BA0B997F63}"/>
              </a:ext>
            </a:extLst>
          </p:cNvPr>
          <p:cNvSpPr>
            <a:spLocks noGrp="1"/>
          </p:cNvSpPr>
          <p:nvPr>
            <p:ph type="sldNum" sz="quarter" idx="12"/>
          </p:nvPr>
        </p:nvSpPr>
        <p:spPr/>
        <p:txBody>
          <a:bodyPr/>
          <a:lstStyle/>
          <a:p>
            <a:fld id="{D4B8F505-3FCB-4E94-BD38-3BAF39C0A1B3}" type="slidenum">
              <a:rPr lang="en-GB" smtClean="0"/>
              <a:pPr/>
              <a:t>17</a:t>
            </a:fld>
            <a:endParaRPr lang="en-GB" dirty="0"/>
          </a:p>
        </p:txBody>
      </p:sp>
      <p:sp>
        <p:nvSpPr>
          <p:cNvPr id="6" name="Textfeld 5">
            <a:extLst>
              <a:ext uri="{FF2B5EF4-FFF2-40B4-BE49-F238E27FC236}">
                <a16:creationId xmlns:a16="http://schemas.microsoft.com/office/drawing/2014/main" id="{80D0C0D9-8E3E-4444-8864-26F9C7007F65}"/>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7" name="Grafik 6">
            <a:extLst>
              <a:ext uri="{FF2B5EF4-FFF2-40B4-BE49-F238E27FC236}">
                <a16:creationId xmlns:a16="http://schemas.microsoft.com/office/drawing/2014/main" id="{D37186F8-BA98-4897-8285-394D5F3AFB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8" name="Rechteck 7">
            <a:extLst>
              <a:ext uri="{FF2B5EF4-FFF2-40B4-BE49-F238E27FC236}">
                <a16:creationId xmlns:a16="http://schemas.microsoft.com/office/drawing/2014/main" id="{A4825114-FA7B-4A87-8AF8-AA520841A314}"/>
              </a:ext>
            </a:extLst>
          </p:cNvPr>
          <p:cNvSpPr/>
          <p:nvPr/>
        </p:nvSpPr>
        <p:spPr>
          <a:xfrm>
            <a:off x="831850" y="6356350"/>
            <a:ext cx="5804474" cy="369332"/>
          </a:xfrm>
          <a:prstGeom prst="rect">
            <a:avLst/>
          </a:prstGeom>
        </p:spPr>
        <p:txBody>
          <a:bodyPr wrap="none">
            <a:spAutoFit/>
          </a:bodyPr>
          <a:lstStyle/>
          <a:p>
            <a:r>
              <a:rPr lang="de-CH" b="1" dirty="0">
                <a:solidFill>
                  <a:srgbClr val="2E2C70"/>
                </a:solidFill>
              </a:rPr>
              <a:t>A) Flächenverfügbarkeit für die Nahrungsmittelproduktion </a:t>
            </a:r>
            <a:endParaRPr lang="en-GB" b="1" dirty="0">
              <a:solidFill>
                <a:srgbClr val="2E2C70"/>
              </a:solidFill>
            </a:endParaRPr>
          </a:p>
        </p:txBody>
      </p:sp>
      <p:pic>
        <p:nvPicPr>
          <p:cNvPr id="10" name="Inhaltsplatzhalter 8">
            <a:extLst>
              <a:ext uri="{FF2B5EF4-FFF2-40B4-BE49-F238E27FC236}">
                <a16:creationId xmlns:a16="http://schemas.microsoft.com/office/drawing/2014/main" id="{810B3932-FDCE-4FFB-A564-5F54796D79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0993" y="1883361"/>
            <a:ext cx="2106536" cy="2329409"/>
          </a:xfrm>
          <a:prstGeom prst="rect">
            <a:avLst/>
          </a:prstGeom>
        </p:spPr>
      </p:pic>
      <p:pic>
        <p:nvPicPr>
          <p:cNvPr id="11" name="Inhaltsplatzhalter 8">
            <a:extLst>
              <a:ext uri="{FF2B5EF4-FFF2-40B4-BE49-F238E27FC236}">
                <a16:creationId xmlns:a16="http://schemas.microsoft.com/office/drawing/2014/main" id="{F2ED8326-2E7B-4F32-B235-F994B43F4E9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27113" y="1865925"/>
            <a:ext cx="2098338" cy="2345992"/>
          </a:xfrm>
          <a:prstGeom prst="rect">
            <a:avLst/>
          </a:prstGeom>
        </p:spPr>
      </p:pic>
      <p:pic>
        <p:nvPicPr>
          <p:cNvPr id="12" name="Inhaltsplatzhalter 8">
            <a:extLst>
              <a:ext uri="{FF2B5EF4-FFF2-40B4-BE49-F238E27FC236}">
                <a16:creationId xmlns:a16="http://schemas.microsoft.com/office/drawing/2014/main" id="{A992119E-2BDF-4631-A7F3-76D846692E2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27113" y="4182368"/>
            <a:ext cx="2222311" cy="2268072"/>
          </a:xfrm>
          <a:prstGeom prst="rect">
            <a:avLst/>
          </a:prstGeom>
        </p:spPr>
      </p:pic>
      <p:pic>
        <p:nvPicPr>
          <p:cNvPr id="13" name="Inhaltsplatzhalter 8">
            <a:extLst>
              <a:ext uri="{FF2B5EF4-FFF2-40B4-BE49-F238E27FC236}">
                <a16:creationId xmlns:a16="http://schemas.microsoft.com/office/drawing/2014/main" id="{B6C924CE-CBC6-4695-A5FE-C4FE07E6159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1327" y="4198807"/>
            <a:ext cx="2036202" cy="2251633"/>
          </a:xfrm>
          <a:prstGeom prst="rect">
            <a:avLst/>
          </a:prstGeom>
        </p:spPr>
      </p:pic>
      <p:pic>
        <p:nvPicPr>
          <p:cNvPr id="3" name="Grafik 2">
            <a:extLst>
              <a:ext uri="{FF2B5EF4-FFF2-40B4-BE49-F238E27FC236}">
                <a16:creationId xmlns:a16="http://schemas.microsoft.com/office/drawing/2014/main" id="{79C09169-F540-4C7D-976E-65535D10168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94433" y="1920380"/>
            <a:ext cx="7078165" cy="4452988"/>
          </a:xfrm>
          <a:prstGeom prst="rect">
            <a:avLst/>
          </a:prstGeom>
        </p:spPr>
      </p:pic>
    </p:spTree>
    <p:extLst>
      <p:ext uri="{BB962C8B-B14F-4D97-AF65-F5344CB8AC3E}">
        <p14:creationId xmlns:p14="http://schemas.microsoft.com/office/powerpoint/2010/main" val="9243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E91BD-8C78-404E-A117-3B7FBB034701}"/>
              </a:ext>
            </a:extLst>
          </p:cNvPr>
          <p:cNvSpPr>
            <a:spLocks noGrp="1"/>
          </p:cNvSpPr>
          <p:nvPr>
            <p:ph type="title"/>
          </p:nvPr>
        </p:nvSpPr>
        <p:spPr>
          <a:xfrm>
            <a:off x="834042" y="1273146"/>
            <a:ext cx="10914261" cy="863557"/>
          </a:xfrm>
        </p:spPr>
        <p:txBody>
          <a:bodyPr>
            <a:normAutofit fontScale="90000"/>
          </a:bodyPr>
          <a:lstStyle/>
          <a:p>
            <a:r>
              <a:rPr lang="de-CH" dirty="0"/>
              <a:t>3. Wofür nutzen wir unsere Landwirtschaftsflächen? </a:t>
            </a:r>
            <a:endParaRPr lang="en-GB" dirty="0"/>
          </a:p>
        </p:txBody>
      </p:sp>
      <p:sp>
        <p:nvSpPr>
          <p:cNvPr id="3" name="Inhaltsplatzhalter 2">
            <a:extLst>
              <a:ext uri="{FF2B5EF4-FFF2-40B4-BE49-F238E27FC236}">
                <a16:creationId xmlns:a16="http://schemas.microsoft.com/office/drawing/2014/main" id="{D02F55DB-059F-4C0D-9D77-530EBA916CCA}"/>
              </a:ext>
            </a:extLst>
          </p:cNvPr>
          <p:cNvSpPr>
            <a:spLocks noGrp="1"/>
          </p:cNvSpPr>
          <p:nvPr>
            <p:ph idx="1"/>
          </p:nvPr>
        </p:nvSpPr>
        <p:spPr/>
        <p:txBody>
          <a:bodyPr/>
          <a:lstStyle/>
          <a:p>
            <a:r>
              <a:rPr lang="de-CH" dirty="0">
                <a:solidFill>
                  <a:srgbClr val="ACB237"/>
                </a:solidFill>
              </a:rPr>
              <a:t>Notiert eure Einschätzung auf ein Blatt (Einzelarbeit):</a:t>
            </a:r>
          </a:p>
          <a:p>
            <a:pPr lvl="1">
              <a:buFont typeface="Wingdings" panose="05000000000000000000" pitchFamily="2" charset="2"/>
              <a:buChar char="Ø"/>
            </a:pPr>
            <a:r>
              <a:rPr lang="de-CH" dirty="0">
                <a:solidFill>
                  <a:srgbClr val="ACB237"/>
                </a:solidFill>
              </a:rPr>
              <a:t>Für welche Nahrungsmittel wird in der Schweizer Landwirtschaft am meisten Platz benötigt?</a:t>
            </a:r>
          </a:p>
          <a:p>
            <a:pPr lvl="1">
              <a:buFont typeface="Wingdings" panose="05000000000000000000" pitchFamily="2" charset="2"/>
              <a:buChar char="Ø"/>
            </a:pPr>
            <a:r>
              <a:rPr lang="de-CH" dirty="0">
                <a:solidFill>
                  <a:srgbClr val="ACB237"/>
                </a:solidFill>
              </a:rPr>
              <a:t>Welche Pflanze wird auf den Schweizer Ackerflächen am meisten, welche am zweitmeisten angebaut?</a:t>
            </a:r>
          </a:p>
          <a:p>
            <a:r>
              <a:rPr lang="de-CH" dirty="0"/>
              <a:t>Behaltet das Blatt, wir benötigen es später wieder</a:t>
            </a:r>
          </a:p>
          <a:p>
            <a:pPr marL="0" indent="0">
              <a:buNone/>
            </a:pPr>
            <a:endParaRPr lang="en-GB" dirty="0"/>
          </a:p>
        </p:txBody>
      </p:sp>
      <p:sp>
        <p:nvSpPr>
          <p:cNvPr id="4" name="Foliennummernplatzhalter 3">
            <a:extLst>
              <a:ext uri="{FF2B5EF4-FFF2-40B4-BE49-F238E27FC236}">
                <a16:creationId xmlns:a16="http://schemas.microsoft.com/office/drawing/2014/main" id="{210FFFA5-815E-457A-8612-D6520AAF628A}"/>
              </a:ext>
            </a:extLst>
          </p:cNvPr>
          <p:cNvSpPr>
            <a:spLocks noGrp="1"/>
          </p:cNvSpPr>
          <p:nvPr>
            <p:ph type="sldNum" sz="quarter" idx="12"/>
          </p:nvPr>
        </p:nvSpPr>
        <p:spPr/>
        <p:txBody>
          <a:bodyPr/>
          <a:lstStyle/>
          <a:p>
            <a:fld id="{D4B8F505-3FCB-4E94-BD38-3BAF39C0A1B3}" type="slidenum">
              <a:rPr lang="en-GB" smtClean="0"/>
              <a:pPr/>
              <a:t>18</a:t>
            </a:fld>
            <a:endParaRPr lang="en-GB" dirty="0"/>
          </a:p>
        </p:txBody>
      </p:sp>
      <p:sp>
        <p:nvSpPr>
          <p:cNvPr id="5" name="Textfeld 4">
            <a:extLst>
              <a:ext uri="{FF2B5EF4-FFF2-40B4-BE49-F238E27FC236}">
                <a16:creationId xmlns:a16="http://schemas.microsoft.com/office/drawing/2014/main" id="{93BCBAD4-0DB1-4CDC-9A32-324E711851D8}"/>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6" name="Grafik 5">
            <a:extLst>
              <a:ext uri="{FF2B5EF4-FFF2-40B4-BE49-F238E27FC236}">
                <a16:creationId xmlns:a16="http://schemas.microsoft.com/office/drawing/2014/main" id="{60DD8D69-3D58-482E-AE7B-1933E9CDA9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7" name="Rechteck 6">
            <a:extLst>
              <a:ext uri="{FF2B5EF4-FFF2-40B4-BE49-F238E27FC236}">
                <a16:creationId xmlns:a16="http://schemas.microsoft.com/office/drawing/2014/main" id="{56CBF1BA-4459-4B5C-AA52-593FBA1079F3}"/>
              </a:ext>
            </a:extLst>
          </p:cNvPr>
          <p:cNvSpPr/>
          <p:nvPr/>
        </p:nvSpPr>
        <p:spPr>
          <a:xfrm>
            <a:off x="831850" y="6356350"/>
            <a:ext cx="5804474" cy="369332"/>
          </a:xfrm>
          <a:prstGeom prst="rect">
            <a:avLst/>
          </a:prstGeom>
        </p:spPr>
        <p:txBody>
          <a:bodyPr wrap="none">
            <a:spAutoFit/>
          </a:bodyPr>
          <a:lstStyle/>
          <a:p>
            <a:r>
              <a:rPr lang="de-CH" b="1" dirty="0">
                <a:solidFill>
                  <a:srgbClr val="2E2C70"/>
                </a:solidFill>
              </a:rPr>
              <a:t>A) Flächenverfügbarkeit für die Nahrungsmittelproduktion </a:t>
            </a:r>
            <a:endParaRPr lang="en-GB" b="1" dirty="0">
              <a:solidFill>
                <a:srgbClr val="2E2C70"/>
              </a:solidFill>
            </a:endParaRPr>
          </a:p>
        </p:txBody>
      </p:sp>
    </p:spTree>
    <p:extLst>
      <p:ext uri="{BB962C8B-B14F-4D97-AF65-F5344CB8AC3E}">
        <p14:creationId xmlns:p14="http://schemas.microsoft.com/office/powerpoint/2010/main" val="146987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4B711BF-CCCD-48AE-AD43-48C75D7D95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220"/>
          <a:stretch/>
        </p:blipFill>
        <p:spPr>
          <a:xfrm>
            <a:off x="3134978" y="1534168"/>
            <a:ext cx="8222979" cy="5187307"/>
          </a:xfrm>
          <a:prstGeom prst="rect">
            <a:avLst/>
          </a:prstGeom>
        </p:spPr>
      </p:pic>
      <p:sp>
        <p:nvSpPr>
          <p:cNvPr id="2" name="Titel 1">
            <a:extLst>
              <a:ext uri="{FF2B5EF4-FFF2-40B4-BE49-F238E27FC236}">
                <a16:creationId xmlns:a16="http://schemas.microsoft.com/office/drawing/2014/main" id="{327E91BD-8C78-404E-A117-3B7FBB034701}"/>
              </a:ext>
            </a:extLst>
          </p:cNvPr>
          <p:cNvSpPr>
            <a:spLocks noGrp="1"/>
          </p:cNvSpPr>
          <p:nvPr>
            <p:ph type="title"/>
          </p:nvPr>
        </p:nvSpPr>
        <p:spPr>
          <a:xfrm>
            <a:off x="834042" y="1273146"/>
            <a:ext cx="10914261" cy="863557"/>
          </a:xfrm>
        </p:spPr>
        <p:txBody>
          <a:bodyPr>
            <a:normAutofit fontScale="90000"/>
          </a:bodyPr>
          <a:lstStyle/>
          <a:p>
            <a:r>
              <a:rPr lang="de-CH" dirty="0"/>
              <a:t>3. Wofür nutzen wir unsere Landwirtschaftsflächen? </a:t>
            </a:r>
            <a:endParaRPr lang="en-GB" dirty="0"/>
          </a:p>
        </p:txBody>
      </p:sp>
      <p:sp>
        <p:nvSpPr>
          <p:cNvPr id="4" name="Foliennummernplatzhalter 3">
            <a:extLst>
              <a:ext uri="{FF2B5EF4-FFF2-40B4-BE49-F238E27FC236}">
                <a16:creationId xmlns:a16="http://schemas.microsoft.com/office/drawing/2014/main" id="{210FFFA5-815E-457A-8612-D6520AAF628A}"/>
              </a:ext>
            </a:extLst>
          </p:cNvPr>
          <p:cNvSpPr>
            <a:spLocks noGrp="1"/>
          </p:cNvSpPr>
          <p:nvPr>
            <p:ph type="sldNum" sz="quarter" idx="12"/>
          </p:nvPr>
        </p:nvSpPr>
        <p:spPr/>
        <p:txBody>
          <a:bodyPr/>
          <a:lstStyle/>
          <a:p>
            <a:fld id="{D4B8F505-3FCB-4E94-BD38-3BAF39C0A1B3}" type="slidenum">
              <a:rPr lang="en-GB" smtClean="0"/>
              <a:pPr/>
              <a:t>19</a:t>
            </a:fld>
            <a:endParaRPr lang="en-GB" dirty="0"/>
          </a:p>
        </p:txBody>
      </p:sp>
      <p:sp>
        <p:nvSpPr>
          <p:cNvPr id="5" name="Textfeld 4">
            <a:extLst>
              <a:ext uri="{FF2B5EF4-FFF2-40B4-BE49-F238E27FC236}">
                <a16:creationId xmlns:a16="http://schemas.microsoft.com/office/drawing/2014/main" id="{93BCBAD4-0DB1-4CDC-9A32-324E711851D8}"/>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6" name="Grafik 5">
            <a:extLst>
              <a:ext uri="{FF2B5EF4-FFF2-40B4-BE49-F238E27FC236}">
                <a16:creationId xmlns:a16="http://schemas.microsoft.com/office/drawing/2014/main" id="{60DD8D69-3D58-482E-AE7B-1933E9CDA9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7" name="Rechteck 6">
            <a:extLst>
              <a:ext uri="{FF2B5EF4-FFF2-40B4-BE49-F238E27FC236}">
                <a16:creationId xmlns:a16="http://schemas.microsoft.com/office/drawing/2014/main" id="{56CBF1BA-4459-4B5C-AA52-593FBA1079F3}"/>
              </a:ext>
            </a:extLst>
          </p:cNvPr>
          <p:cNvSpPr/>
          <p:nvPr/>
        </p:nvSpPr>
        <p:spPr>
          <a:xfrm>
            <a:off x="831850" y="6356350"/>
            <a:ext cx="5804474" cy="369332"/>
          </a:xfrm>
          <a:prstGeom prst="rect">
            <a:avLst/>
          </a:prstGeom>
        </p:spPr>
        <p:txBody>
          <a:bodyPr wrap="none">
            <a:spAutoFit/>
          </a:bodyPr>
          <a:lstStyle/>
          <a:p>
            <a:r>
              <a:rPr lang="de-CH" b="1" dirty="0">
                <a:solidFill>
                  <a:srgbClr val="2E2C70"/>
                </a:solidFill>
              </a:rPr>
              <a:t>A) Flächenverfügbarkeit für die Nahrungsmittelproduktion </a:t>
            </a:r>
            <a:endParaRPr lang="en-GB" b="1" dirty="0">
              <a:solidFill>
                <a:srgbClr val="2E2C70"/>
              </a:solidFill>
            </a:endParaRPr>
          </a:p>
        </p:txBody>
      </p:sp>
      <p:sp>
        <p:nvSpPr>
          <p:cNvPr id="12" name="Rechteck 11">
            <a:extLst>
              <a:ext uri="{FF2B5EF4-FFF2-40B4-BE49-F238E27FC236}">
                <a16:creationId xmlns:a16="http://schemas.microsoft.com/office/drawing/2014/main" id="{59F494D9-9FBD-4E9E-99B1-A903DCD0AABA}"/>
              </a:ext>
            </a:extLst>
          </p:cNvPr>
          <p:cNvSpPr/>
          <p:nvPr/>
        </p:nvSpPr>
        <p:spPr>
          <a:xfrm>
            <a:off x="838200" y="2101096"/>
            <a:ext cx="3383665" cy="1477328"/>
          </a:xfrm>
          <a:prstGeom prst="rect">
            <a:avLst/>
          </a:prstGeom>
        </p:spPr>
        <p:txBody>
          <a:bodyPr wrap="square">
            <a:spAutoFit/>
          </a:bodyPr>
          <a:lstStyle/>
          <a:p>
            <a:r>
              <a:rPr lang="en-GB" dirty="0">
                <a:solidFill>
                  <a:srgbClr val="575958"/>
                </a:solidFill>
              </a:rPr>
              <a:t>Die </a:t>
            </a:r>
            <a:r>
              <a:rPr lang="en-GB" dirty="0" err="1">
                <a:solidFill>
                  <a:srgbClr val="575958"/>
                </a:solidFill>
              </a:rPr>
              <a:t>Produktion</a:t>
            </a:r>
            <a:r>
              <a:rPr lang="en-GB" dirty="0">
                <a:solidFill>
                  <a:srgbClr val="575958"/>
                </a:solidFill>
              </a:rPr>
              <a:t> </a:t>
            </a:r>
            <a:r>
              <a:rPr lang="en-GB" dirty="0" err="1">
                <a:solidFill>
                  <a:srgbClr val="575958"/>
                </a:solidFill>
              </a:rPr>
              <a:t>tierischer</a:t>
            </a:r>
            <a:r>
              <a:rPr lang="en-GB" dirty="0">
                <a:solidFill>
                  <a:srgbClr val="575958"/>
                </a:solidFill>
              </a:rPr>
              <a:t> </a:t>
            </a:r>
            <a:r>
              <a:rPr lang="en-GB" dirty="0" err="1">
                <a:solidFill>
                  <a:srgbClr val="575958"/>
                </a:solidFill>
              </a:rPr>
              <a:t>Nahrungsmittel</a:t>
            </a:r>
            <a:r>
              <a:rPr lang="en-GB" dirty="0">
                <a:solidFill>
                  <a:srgbClr val="575958"/>
                </a:solidFill>
              </a:rPr>
              <a:t> (</a:t>
            </a:r>
            <a:r>
              <a:rPr lang="en-GB" dirty="0">
                <a:solidFill>
                  <a:srgbClr val="DD8B39"/>
                </a:solidFill>
              </a:rPr>
              <a:t>orange</a:t>
            </a:r>
            <a:r>
              <a:rPr lang="en-GB" dirty="0">
                <a:solidFill>
                  <a:srgbClr val="575958"/>
                </a:solidFill>
              </a:rPr>
              <a:t>) </a:t>
            </a:r>
            <a:r>
              <a:rPr lang="en-GB" dirty="0" err="1">
                <a:solidFill>
                  <a:srgbClr val="575958"/>
                </a:solidFill>
              </a:rPr>
              <a:t>beansprucht</a:t>
            </a:r>
            <a:r>
              <a:rPr lang="en-GB" dirty="0">
                <a:solidFill>
                  <a:srgbClr val="575958"/>
                </a:solidFill>
              </a:rPr>
              <a:t> </a:t>
            </a:r>
            <a:r>
              <a:rPr lang="en-GB" dirty="0" err="1">
                <a:solidFill>
                  <a:srgbClr val="575958"/>
                </a:solidFill>
              </a:rPr>
              <a:t>etwa</a:t>
            </a:r>
            <a:r>
              <a:rPr lang="en-GB" dirty="0">
                <a:solidFill>
                  <a:srgbClr val="575958"/>
                </a:solidFill>
              </a:rPr>
              <a:t> die </a:t>
            </a:r>
            <a:r>
              <a:rPr lang="de-CH" dirty="0" err="1">
                <a:solidFill>
                  <a:srgbClr val="575958"/>
                </a:solidFill>
              </a:rPr>
              <a:t>fünfache</a:t>
            </a:r>
            <a:r>
              <a:rPr lang="de-CH" dirty="0">
                <a:solidFill>
                  <a:srgbClr val="575958"/>
                </a:solidFill>
              </a:rPr>
              <a:t> Fläche der Produktion pflanzlicher</a:t>
            </a:r>
          </a:p>
          <a:p>
            <a:r>
              <a:rPr lang="en-GB" dirty="0" err="1">
                <a:solidFill>
                  <a:srgbClr val="575958"/>
                </a:solidFill>
              </a:rPr>
              <a:t>Nahrungsmittel</a:t>
            </a:r>
            <a:r>
              <a:rPr lang="en-GB" dirty="0">
                <a:solidFill>
                  <a:srgbClr val="575958"/>
                </a:solidFill>
              </a:rPr>
              <a:t> (</a:t>
            </a:r>
            <a:r>
              <a:rPr lang="en-GB" dirty="0" err="1">
                <a:solidFill>
                  <a:srgbClr val="008345"/>
                </a:solidFill>
              </a:rPr>
              <a:t>grün</a:t>
            </a:r>
            <a:r>
              <a:rPr lang="en-GB" dirty="0">
                <a:solidFill>
                  <a:srgbClr val="575958"/>
                </a:solidFill>
              </a:rPr>
              <a:t>)</a:t>
            </a:r>
            <a:endParaRPr lang="en-GB" dirty="0"/>
          </a:p>
        </p:txBody>
      </p:sp>
    </p:spTree>
    <p:extLst>
      <p:ext uri="{BB962C8B-B14F-4D97-AF65-F5344CB8AC3E}">
        <p14:creationId xmlns:p14="http://schemas.microsoft.com/office/powerpoint/2010/main" val="256036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013B0-A6B0-4DD9-9CAB-160EFE7A2531}"/>
              </a:ext>
            </a:extLst>
          </p:cNvPr>
          <p:cNvSpPr>
            <a:spLocks noGrp="1"/>
          </p:cNvSpPr>
          <p:nvPr>
            <p:ph type="title"/>
          </p:nvPr>
        </p:nvSpPr>
        <p:spPr/>
        <p:txBody>
          <a:bodyPr/>
          <a:lstStyle/>
          <a:p>
            <a:r>
              <a:rPr lang="en-GB" dirty="0" err="1"/>
              <a:t>Einführung</a:t>
            </a:r>
            <a:endParaRPr lang="en-GB" dirty="0"/>
          </a:p>
        </p:txBody>
      </p:sp>
      <p:sp>
        <p:nvSpPr>
          <p:cNvPr id="3" name="Textplatzhalter 2">
            <a:extLst>
              <a:ext uri="{FF2B5EF4-FFF2-40B4-BE49-F238E27FC236}">
                <a16:creationId xmlns:a16="http://schemas.microsoft.com/office/drawing/2014/main" id="{D86506E1-602C-4377-9924-33BE7AD79F16}"/>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16A05558-1570-40DB-80D9-A68051C79C2D}"/>
              </a:ext>
            </a:extLst>
          </p:cNvPr>
          <p:cNvSpPr>
            <a:spLocks noGrp="1"/>
          </p:cNvSpPr>
          <p:nvPr>
            <p:ph type="sldNum" sz="quarter" idx="12"/>
          </p:nvPr>
        </p:nvSpPr>
        <p:spPr/>
        <p:txBody>
          <a:bodyPr/>
          <a:lstStyle/>
          <a:p>
            <a:fld id="{D4B8F505-3FCB-4E94-BD38-3BAF39C0A1B3}" type="slidenum">
              <a:rPr lang="en-GB" smtClean="0"/>
              <a:t>2</a:t>
            </a:fld>
            <a:endParaRPr lang="en-GB"/>
          </a:p>
        </p:txBody>
      </p:sp>
    </p:spTree>
    <p:extLst>
      <p:ext uri="{BB962C8B-B14F-4D97-AF65-F5344CB8AC3E}">
        <p14:creationId xmlns:p14="http://schemas.microsoft.com/office/powerpoint/2010/main" val="2672181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FF9C5-1512-49FF-8DB7-81B01B82A2F4}"/>
              </a:ext>
            </a:extLst>
          </p:cNvPr>
          <p:cNvSpPr>
            <a:spLocks noGrp="1"/>
          </p:cNvSpPr>
          <p:nvPr>
            <p:ph type="title"/>
          </p:nvPr>
        </p:nvSpPr>
        <p:spPr>
          <a:xfrm>
            <a:off x="834043" y="1273146"/>
            <a:ext cx="10873118" cy="863557"/>
          </a:xfrm>
        </p:spPr>
        <p:txBody>
          <a:bodyPr>
            <a:normAutofit fontScale="90000"/>
          </a:bodyPr>
          <a:lstStyle/>
          <a:p>
            <a:r>
              <a:rPr lang="de-CH" dirty="0"/>
              <a:t>3. Wofür nutzen wir unsere Landwirtschaftsflächen? </a:t>
            </a:r>
            <a:endParaRPr lang="en-GB" dirty="0"/>
          </a:p>
        </p:txBody>
      </p:sp>
      <p:sp>
        <p:nvSpPr>
          <p:cNvPr id="4" name="Foliennummernplatzhalter 3">
            <a:extLst>
              <a:ext uri="{FF2B5EF4-FFF2-40B4-BE49-F238E27FC236}">
                <a16:creationId xmlns:a16="http://schemas.microsoft.com/office/drawing/2014/main" id="{611FD241-8B5C-4DD4-85AE-F04BAE8091E1}"/>
              </a:ext>
            </a:extLst>
          </p:cNvPr>
          <p:cNvSpPr>
            <a:spLocks noGrp="1"/>
          </p:cNvSpPr>
          <p:nvPr>
            <p:ph type="sldNum" sz="quarter" idx="12"/>
          </p:nvPr>
        </p:nvSpPr>
        <p:spPr/>
        <p:txBody>
          <a:bodyPr/>
          <a:lstStyle/>
          <a:p>
            <a:fld id="{D4B8F505-3FCB-4E94-BD38-3BAF39C0A1B3}" type="slidenum">
              <a:rPr lang="en-GB" smtClean="0"/>
              <a:pPr/>
              <a:t>20</a:t>
            </a:fld>
            <a:endParaRPr lang="en-GB" dirty="0"/>
          </a:p>
        </p:txBody>
      </p:sp>
      <p:sp>
        <p:nvSpPr>
          <p:cNvPr id="5" name="Rechteck 4">
            <a:extLst>
              <a:ext uri="{FF2B5EF4-FFF2-40B4-BE49-F238E27FC236}">
                <a16:creationId xmlns:a16="http://schemas.microsoft.com/office/drawing/2014/main" id="{26BE05F0-3030-43F8-9F3A-9EB90FFC87BA}"/>
              </a:ext>
            </a:extLst>
          </p:cNvPr>
          <p:cNvSpPr/>
          <p:nvPr/>
        </p:nvSpPr>
        <p:spPr>
          <a:xfrm>
            <a:off x="3048000" y="3018631"/>
            <a:ext cx="6096000" cy="820738"/>
          </a:xfrm>
          <a:prstGeom prst="rect">
            <a:avLst/>
          </a:prstGeom>
        </p:spPr>
        <p:txBody>
          <a:bodyPr>
            <a:spAutoFit/>
          </a:bodyPr>
          <a:lstStyle/>
          <a:p>
            <a:endParaRPr lang="en-GB" sz="800" b="0" i="0" u="none" strike="noStrike" baseline="-25000" dirty="0">
              <a:latin typeface="Times New Roman" panose="02020603050405020304" pitchFamily="18" charset="0"/>
            </a:endParaRPr>
          </a:p>
          <a:p>
            <a:endParaRPr lang="en-GB" sz="2400" b="0" i="0" u="none" strike="noStrike" baseline="0" dirty="0">
              <a:latin typeface="Times New Roman" panose="02020603050405020304" pitchFamily="18" charset="0"/>
            </a:endParaRPr>
          </a:p>
          <a:p>
            <a:r>
              <a:rPr lang="en-GB" dirty="0">
                <a:latin typeface="Times New Roman" panose="02020603050405020304" pitchFamily="18" charset="0"/>
              </a:rPr>
              <a:t>  </a:t>
            </a:r>
          </a:p>
        </p:txBody>
      </p:sp>
      <p:pic>
        <p:nvPicPr>
          <p:cNvPr id="6" name="Grafik 5">
            <a:extLst>
              <a:ext uri="{FF2B5EF4-FFF2-40B4-BE49-F238E27FC236}">
                <a16:creationId xmlns:a16="http://schemas.microsoft.com/office/drawing/2014/main" id="{088BC9A1-524F-434B-A1FB-FA9EA41462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525" y="2534807"/>
            <a:ext cx="11230636" cy="3050047"/>
          </a:xfrm>
          <a:prstGeom prst="rect">
            <a:avLst/>
          </a:prstGeom>
        </p:spPr>
      </p:pic>
      <p:sp>
        <p:nvSpPr>
          <p:cNvPr id="7" name="Textfeld 6">
            <a:extLst>
              <a:ext uri="{FF2B5EF4-FFF2-40B4-BE49-F238E27FC236}">
                <a16:creationId xmlns:a16="http://schemas.microsoft.com/office/drawing/2014/main" id="{1EAF795D-B42B-48DC-A96B-D94CD8AEA6E6}"/>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8" name="Grafik 7">
            <a:extLst>
              <a:ext uri="{FF2B5EF4-FFF2-40B4-BE49-F238E27FC236}">
                <a16:creationId xmlns:a16="http://schemas.microsoft.com/office/drawing/2014/main" id="{57B4B623-AEB4-4135-9099-A99832171E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9" name="Rechteck 8">
            <a:extLst>
              <a:ext uri="{FF2B5EF4-FFF2-40B4-BE49-F238E27FC236}">
                <a16:creationId xmlns:a16="http://schemas.microsoft.com/office/drawing/2014/main" id="{DCBAECB6-2D16-4AFD-8BC0-49C07C32302C}"/>
              </a:ext>
            </a:extLst>
          </p:cNvPr>
          <p:cNvSpPr/>
          <p:nvPr/>
        </p:nvSpPr>
        <p:spPr>
          <a:xfrm>
            <a:off x="831850" y="6356350"/>
            <a:ext cx="5804474" cy="369332"/>
          </a:xfrm>
          <a:prstGeom prst="rect">
            <a:avLst/>
          </a:prstGeom>
        </p:spPr>
        <p:txBody>
          <a:bodyPr wrap="none">
            <a:spAutoFit/>
          </a:bodyPr>
          <a:lstStyle/>
          <a:p>
            <a:r>
              <a:rPr lang="de-CH" b="1" dirty="0">
                <a:solidFill>
                  <a:srgbClr val="2E2C70"/>
                </a:solidFill>
              </a:rPr>
              <a:t>A) Flächenverfügbarkeit für die Nahrungsmittelproduktion </a:t>
            </a:r>
            <a:endParaRPr lang="en-GB" b="1" dirty="0">
              <a:solidFill>
                <a:srgbClr val="2E2C70"/>
              </a:solidFill>
            </a:endParaRPr>
          </a:p>
        </p:txBody>
      </p:sp>
    </p:spTree>
    <p:extLst>
      <p:ext uri="{BB962C8B-B14F-4D97-AF65-F5344CB8AC3E}">
        <p14:creationId xmlns:p14="http://schemas.microsoft.com/office/powerpoint/2010/main" val="50667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5A798-50EF-4EBC-BD1E-2D134CECCD28}"/>
              </a:ext>
            </a:extLst>
          </p:cNvPr>
          <p:cNvSpPr>
            <a:spLocks noGrp="1"/>
          </p:cNvSpPr>
          <p:nvPr>
            <p:ph type="title"/>
          </p:nvPr>
        </p:nvSpPr>
        <p:spPr>
          <a:xfrm>
            <a:off x="834042" y="1273146"/>
            <a:ext cx="10891111" cy="863557"/>
          </a:xfrm>
        </p:spPr>
        <p:txBody>
          <a:bodyPr>
            <a:normAutofit fontScale="90000"/>
          </a:bodyPr>
          <a:lstStyle/>
          <a:p>
            <a:r>
              <a:rPr lang="de-CH" dirty="0"/>
              <a:t>3. Wofür nutzen wir unsere Landwirtschaftsflächen? </a:t>
            </a:r>
            <a:endParaRPr lang="en-GB" dirty="0"/>
          </a:p>
        </p:txBody>
      </p:sp>
      <p:sp>
        <p:nvSpPr>
          <p:cNvPr id="3" name="Inhaltsplatzhalter 2">
            <a:extLst>
              <a:ext uri="{FF2B5EF4-FFF2-40B4-BE49-F238E27FC236}">
                <a16:creationId xmlns:a16="http://schemas.microsoft.com/office/drawing/2014/main" id="{F70891A9-2FA8-4C6D-BAFE-FEAF946A4658}"/>
              </a:ext>
            </a:extLst>
          </p:cNvPr>
          <p:cNvSpPr>
            <a:spLocks noGrp="1"/>
          </p:cNvSpPr>
          <p:nvPr>
            <p:ph idx="1"/>
          </p:nvPr>
        </p:nvSpPr>
        <p:spPr/>
        <p:txBody>
          <a:bodyPr>
            <a:normAutofit fontScale="92500" lnSpcReduction="20000"/>
          </a:bodyPr>
          <a:lstStyle/>
          <a:p>
            <a:pPr marL="0" indent="0">
              <a:buNone/>
            </a:pPr>
            <a:endParaRPr lang="de-CH" dirty="0"/>
          </a:p>
          <a:p>
            <a:pPr marL="0" indent="0">
              <a:buNone/>
            </a:pPr>
            <a:r>
              <a:rPr lang="de-CH" dirty="0"/>
              <a:t>Schaut eure Blätter an, wer hat richtig getippt?</a:t>
            </a:r>
          </a:p>
          <a:p>
            <a:pPr marL="0" indent="0">
              <a:buNone/>
            </a:pPr>
            <a:endParaRPr lang="de-CH" dirty="0"/>
          </a:p>
          <a:p>
            <a:pPr>
              <a:buFont typeface="Wingdings" panose="05000000000000000000" pitchFamily="2" charset="2"/>
              <a:buChar char="Ø"/>
            </a:pPr>
            <a:r>
              <a:rPr lang="de-CH" dirty="0">
                <a:solidFill>
                  <a:schemeClr val="bg1">
                    <a:lumMod val="65000"/>
                  </a:schemeClr>
                </a:solidFill>
              </a:rPr>
              <a:t>Für welche Nahrungsmittel wird in der Schweizer Landwirtschaft am meisten Platz benötigt?</a:t>
            </a:r>
          </a:p>
          <a:p>
            <a:pPr lvl="1">
              <a:buFont typeface="Wingdings" panose="05000000000000000000" pitchFamily="2" charset="2"/>
              <a:buChar char="ü"/>
            </a:pPr>
            <a:r>
              <a:rPr lang="de-CH" b="1" dirty="0"/>
              <a:t>Für tierische Produkte: Wiesen, Weiden und Futtermittel</a:t>
            </a:r>
          </a:p>
          <a:p>
            <a:pPr marL="0" indent="0">
              <a:buNone/>
            </a:pPr>
            <a:endParaRPr lang="de-CH" dirty="0"/>
          </a:p>
          <a:p>
            <a:pPr marL="228600" lvl="1">
              <a:lnSpc>
                <a:spcPct val="100000"/>
              </a:lnSpc>
              <a:spcBef>
                <a:spcPts val="1000"/>
              </a:spcBef>
              <a:buFont typeface="Wingdings" panose="05000000000000000000" pitchFamily="2" charset="2"/>
              <a:buChar char="Ø"/>
            </a:pPr>
            <a:r>
              <a:rPr lang="de-CH" sz="2800" dirty="0">
                <a:solidFill>
                  <a:schemeClr val="bg1">
                    <a:lumMod val="65000"/>
                  </a:schemeClr>
                </a:solidFill>
              </a:rPr>
              <a:t>Welche Pflanze wird auf den Schweizer Ackerflächen am meisten, welche am zweitmeisten angebaut? </a:t>
            </a:r>
          </a:p>
          <a:p>
            <a:pPr lvl="1">
              <a:buFont typeface="Wingdings" panose="05000000000000000000" pitchFamily="2" charset="2"/>
              <a:buChar char="ü"/>
            </a:pPr>
            <a:r>
              <a:rPr lang="de-CH" b="1" dirty="0"/>
              <a:t>Brotgetreide, dann Futtergetreide</a:t>
            </a:r>
            <a:endParaRPr lang="en-GB" b="1" dirty="0"/>
          </a:p>
          <a:p>
            <a:pPr marL="0" indent="0">
              <a:buNone/>
            </a:pPr>
            <a:endParaRPr lang="de-CH" dirty="0"/>
          </a:p>
          <a:p>
            <a:endParaRPr lang="en-GB" dirty="0"/>
          </a:p>
        </p:txBody>
      </p:sp>
      <p:sp>
        <p:nvSpPr>
          <p:cNvPr id="4" name="Foliennummernplatzhalter 3">
            <a:extLst>
              <a:ext uri="{FF2B5EF4-FFF2-40B4-BE49-F238E27FC236}">
                <a16:creationId xmlns:a16="http://schemas.microsoft.com/office/drawing/2014/main" id="{FA2900C8-28BB-4E01-92F0-FF7FB219E221}"/>
              </a:ext>
            </a:extLst>
          </p:cNvPr>
          <p:cNvSpPr>
            <a:spLocks noGrp="1"/>
          </p:cNvSpPr>
          <p:nvPr>
            <p:ph type="sldNum" sz="quarter" idx="12"/>
          </p:nvPr>
        </p:nvSpPr>
        <p:spPr/>
        <p:txBody>
          <a:bodyPr/>
          <a:lstStyle/>
          <a:p>
            <a:fld id="{D4B8F505-3FCB-4E94-BD38-3BAF39C0A1B3}" type="slidenum">
              <a:rPr lang="en-GB" smtClean="0"/>
              <a:pPr/>
              <a:t>21</a:t>
            </a:fld>
            <a:endParaRPr lang="en-GB" dirty="0"/>
          </a:p>
        </p:txBody>
      </p:sp>
      <p:sp>
        <p:nvSpPr>
          <p:cNvPr id="7" name="Textfeld 6">
            <a:extLst>
              <a:ext uri="{FF2B5EF4-FFF2-40B4-BE49-F238E27FC236}">
                <a16:creationId xmlns:a16="http://schemas.microsoft.com/office/drawing/2014/main" id="{21DFC24B-C99C-4956-8B33-FBC949F121CC}"/>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8" name="Grafik 7">
            <a:extLst>
              <a:ext uri="{FF2B5EF4-FFF2-40B4-BE49-F238E27FC236}">
                <a16:creationId xmlns:a16="http://schemas.microsoft.com/office/drawing/2014/main" id="{2C3404FF-14C6-4BC7-A9F4-720EC52E10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9" name="Rechteck 8">
            <a:extLst>
              <a:ext uri="{FF2B5EF4-FFF2-40B4-BE49-F238E27FC236}">
                <a16:creationId xmlns:a16="http://schemas.microsoft.com/office/drawing/2014/main" id="{AFB1A1BD-A38C-47C2-8258-D9E6F3360364}"/>
              </a:ext>
            </a:extLst>
          </p:cNvPr>
          <p:cNvSpPr/>
          <p:nvPr/>
        </p:nvSpPr>
        <p:spPr>
          <a:xfrm>
            <a:off x="831850" y="6356350"/>
            <a:ext cx="5804474" cy="369332"/>
          </a:xfrm>
          <a:prstGeom prst="rect">
            <a:avLst/>
          </a:prstGeom>
        </p:spPr>
        <p:txBody>
          <a:bodyPr wrap="none">
            <a:spAutoFit/>
          </a:bodyPr>
          <a:lstStyle/>
          <a:p>
            <a:r>
              <a:rPr lang="de-CH" b="1" dirty="0">
                <a:solidFill>
                  <a:srgbClr val="2E2C70"/>
                </a:solidFill>
              </a:rPr>
              <a:t>A) Flächenverfügbarkeit für die Nahrungsmittelproduktion </a:t>
            </a:r>
            <a:endParaRPr lang="en-GB" b="1" dirty="0">
              <a:solidFill>
                <a:srgbClr val="2E2C70"/>
              </a:solidFill>
            </a:endParaRPr>
          </a:p>
        </p:txBody>
      </p:sp>
      <p:sp>
        <p:nvSpPr>
          <p:cNvPr id="10" name="Rechteck 9">
            <a:extLst>
              <a:ext uri="{FF2B5EF4-FFF2-40B4-BE49-F238E27FC236}">
                <a16:creationId xmlns:a16="http://schemas.microsoft.com/office/drawing/2014/main" id="{2F0C85D4-10CE-4613-BBF8-F041031E6A5D}"/>
              </a:ext>
            </a:extLst>
          </p:cNvPr>
          <p:cNvSpPr/>
          <p:nvPr/>
        </p:nvSpPr>
        <p:spPr>
          <a:xfrm>
            <a:off x="831850" y="1905870"/>
            <a:ext cx="9150350" cy="461665"/>
          </a:xfrm>
          <a:prstGeom prst="rect">
            <a:avLst/>
          </a:prstGeom>
        </p:spPr>
        <p:txBody>
          <a:bodyPr wrap="square">
            <a:spAutoFit/>
          </a:bodyPr>
          <a:lstStyle/>
          <a:p>
            <a:r>
              <a:rPr lang="de-CH" sz="2400" b="1" dirty="0"/>
              <a:t>Auflösung der Einzelarbeit</a:t>
            </a:r>
          </a:p>
        </p:txBody>
      </p:sp>
    </p:spTree>
    <p:extLst>
      <p:ext uri="{BB962C8B-B14F-4D97-AF65-F5344CB8AC3E}">
        <p14:creationId xmlns:p14="http://schemas.microsoft.com/office/powerpoint/2010/main" val="114484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E91BD-8C78-404E-A117-3B7FBB034701}"/>
              </a:ext>
            </a:extLst>
          </p:cNvPr>
          <p:cNvSpPr>
            <a:spLocks noGrp="1"/>
          </p:cNvSpPr>
          <p:nvPr>
            <p:ph type="title"/>
          </p:nvPr>
        </p:nvSpPr>
        <p:spPr/>
        <p:txBody>
          <a:bodyPr>
            <a:normAutofit/>
          </a:bodyPr>
          <a:lstStyle/>
          <a:p>
            <a:r>
              <a:rPr lang="de-CH" dirty="0"/>
              <a:t>4. Abschlussdiskussion</a:t>
            </a:r>
            <a:endParaRPr lang="en-GB" dirty="0"/>
          </a:p>
        </p:txBody>
      </p:sp>
      <p:sp>
        <p:nvSpPr>
          <p:cNvPr id="3" name="Inhaltsplatzhalter 2">
            <a:extLst>
              <a:ext uri="{FF2B5EF4-FFF2-40B4-BE49-F238E27FC236}">
                <a16:creationId xmlns:a16="http://schemas.microsoft.com/office/drawing/2014/main" id="{D02F55DB-059F-4C0D-9D77-530EBA916CCA}"/>
              </a:ext>
            </a:extLst>
          </p:cNvPr>
          <p:cNvSpPr>
            <a:spLocks noGrp="1"/>
          </p:cNvSpPr>
          <p:nvPr>
            <p:ph idx="1"/>
          </p:nvPr>
        </p:nvSpPr>
        <p:spPr>
          <a:xfrm>
            <a:off x="838200" y="2335875"/>
            <a:ext cx="6699069" cy="3841087"/>
          </a:xfrm>
        </p:spPr>
        <p:txBody>
          <a:bodyPr/>
          <a:lstStyle/>
          <a:p>
            <a:pPr>
              <a:buFont typeface="Wingdings" panose="05000000000000000000" pitchFamily="2" charset="2"/>
              <a:buChar char="Ø"/>
            </a:pPr>
            <a:r>
              <a:rPr lang="de-CH" dirty="0"/>
              <a:t>Wie könnten sich die verschiedenen Flächen in Zukunft verändern?</a:t>
            </a:r>
          </a:p>
          <a:p>
            <a:pPr>
              <a:buFont typeface="Wingdings" panose="05000000000000000000" pitchFamily="2" charset="2"/>
              <a:buChar char="Ø"/>
            </a:pPr>
            <a:r>
              <a:rPr lang="de-CH" dirty="0"/>
              <a:t>Wie könnte der Verbrauch von Ackerland in der Schweiz gesenkt werden?</a:t>
            </a:r>
            <a:endParaRPr lang="en-GB" dirty="0"/>
          </a:p>
        </p:txBody>
      </p:sp>
      <p:sp>
        <p:nvSpPr>
          <p:cNvPr id="4" name="Foliennummernplatzhalter 3">
            <a:extLst>
              <a:ext uri="{FF2B5EF4-FFF2-40B4-BE49-F238E27FC236}">
                <a16:creationId xmlns:a16="http://schemas.microsoft.com/office/drawing/2014/main" id="{210FFFA5-815E-457A-8612-D6520AAF628A}"/>
              </a:ext>
            </a:extLst>
          </p:cNvPr>
          <p:cNvSpPr>
            <a:spLocks noGrp="1"/>
          </p:cNvSpPr>
          <p:nvPr>
            <p:ph type="sldNum" sz="quarter" idx="12"/>
          </p:nvPr>
        </p:nvSpPr>
        <p:spPr/>
        <p:txBody>
          <a:bodyPr/>
          <a:lstStyle/>
          <a:p>
            <a:fld id="{D4B8F505-3FCB-4E94-BD38-3BAF39C0A1B3}" type="slidenum">
              <a:rPr lang="en-GB" smtClean="0"/>
              <a:pPr/>
              <a:t>22</a:t>
            </a:fld>
            <a:endParaRPr lang="en-GB" dirty="0"/>
          </a:p>
        </p:txBody>
      </p:sp>
      <p:sp>
        <p:nvSpPr>
          <p:cNvPr id="5" name="Textfeld 4">
            <a:extLst>
              <a:ext uri="{FF2B5EF4-FFF2-40B4-BE49-F238E27FC236}">
                <a16:creationId xmlns:a16="http://schemas.microsoft.com/office/drawing/2014/main" id="{93BCBAD4-0DB1-4CDC-9A32-324E711851D8}"/>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6" name="Grafik 5">
            <a:extLst>
              <a:ext uri="{FF2B5EF4-FFF2-40B4-BE49-F238E27FC236}">
                <a16:creationId xmlns:a16="http://schemas.microsoft.com/office/drawing/2014/main" id="{60DD8D69-3D58-482E-AE7B-1933E9CDA9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7" name="Rechteck 6">
            <a:extLst>
              <a:ext uri="{FF2B5EF4-FFF2-40B4-BE49-F238E27FC236}">
                <a16:creationId xmlns:a16="http://schemas.microsoft.com/office/drawing/2014/main" id="{56CBF1BA-4459-4B5C-AA52-593FBA1079F3}"/>
              </a:ext>
            </a:extLst>
          </p:cNvPr>
          <p:cNvSpPr/>
          <p:nvPr/>
        </p:nvSpPr>
        <p:spPr>
          <a:xfrm>
            <a:off x="831850" y="6356350"/>
            <a:ext cx="5804474" cy="369332"/>
          </a:xfrm>
          <a:prstGeom prst="rect">
            <a:avLst/>
          </a:prstGeom>
        </p:spPr>
        <p:txBody>
          <a:bodyPr wrap="none">
            <a:spAutoFit/>
          </a:bodyPr>
          <a:lstStyle/>
          <a:p>
            <a:r>
              <a:rPr lang="de-CH" b="1" dirty="0">
                <a:solidFill>
                  <a:srgbClr val="2E2C70"/>
                </a:solidFill>
              </a:rPr>
              <a:t>A) Flächenverfügbarkeit für die Nahrungsmittelproduktion </a:t>
            </a:r>
            <a:endParaRPr lang="en-GB" b="1" dirty="0">
              <a:solidFill>
                <a:srgbClr val="2E2C70"/>
              </a:solidFill>
            </a:endParaRPr>
          </a:p>
        </p:txBody>
      </p:sp>
      <p:pic>
        <p:nvPicPr>
          <p:cNvPr id="9" name="Grafik 8">
            <a:extLst>
              <a:ext uri="{FF2B5EF4-FFF2-40B4-BE49-F238E27FC236}">
                <a16:creationId xmlns:a16="http://schemas.microsoft.com/office/drawing/2014/main" id="{14D651F5-16C7-40DF-8028-A95C9826E7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17211" y="1939698"/>
            <a:ext cx="4050600" cy="3841086"/>
          </a:xfrm>
          <a:prstGeom prst="rect">
            <a:avLst/>
          </a:prstGeom>
        </p:spPr>
      </p:pic>
    </p:spTree>
    <p:extLst>
      <p:ext uri="{BB962C8B-B14F-4D97-AF65-F5344CB8AC3E}">
        <p14:creationId xmlns:p14="http://schemas.microsoft.com/office/powerpoint/2010/main" val="2037346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9418C-91DA-41CC-B974-29FEB983F772}"/>
              </a:ext>
            </a:extLst>
          </p:cNvPr>
          <p:cNvSpPr>
            <a:spLocks noGrp="1"/>
          </p:cNvSpPr>
          <p:nvPr>
            <p:ph type="title"/>
          </p:nvPr>
        </p:nvSpPr>
        <p:spPr/>
        <p:txBody>
          <a:bodyPr/>
          <a:lstStyle/>
          <a:p>
            <a:r>
              <a:rPr lang="en-GB" dirty="0">
                <a:solidFill>
                  <a:srgbClr val="2E2C70"/>
                </a:solidFill>
              </a:rPr>
              <a:t>Phase 3</a:t>
            </a:r>
          </a:p>
        </p:txBody>
      </p:sp>
      <p:sp>
        <p:nvSpPr>
          <p:cNvPr id="3" name="Textplatzhalter 2">
            <a:extLst>
              <a:ext uri="{FF2B5EF4-FFF2-40B4-BE49-F238E27FC236}">
                <a16:creationId xmlns:a16="http://schemas.microsoft.com/office/drawing/2014/main" id="{A0C5C960-5649-4C8D-A631-7ED5BA93F8AE}"/>
              </a:ext>
            </a:extLst>
          </p:cNvPr>
          <p:cNvSpPr>
            <a:spLocks noGrp="1"/>
          </p:cNvSpPr>
          <p:nvPr>
            <p:ph type="body" idx="1"/>
          </p:nvPr>
        </p:nvSpPr>
        <p:spPr/>
        <p:txBody>
          <a:bodyPr>
            <a:normAutofit/>
          </a:bodyPr>
          <a:lstStyle/>
          <a:p>
            <a:r>
              <a:rPr lang="de-CH" dirty="0"/>
              <a:t>Vertiefungsmodul </a:t>
            </a:r>
          </a:p>
          <a:p>
            <a:r>
              <a:rPr lang="de-CH" dirty="0"/>
              <a:t>B) Konkurrenz tierischer und pflanzlicher Ernährung 35’</a:t>
            </a:r>
          </a:p>
        </p:txBody>
      </p:sp>
      <p:sp>
        <p:nvSpPr>
          <p:cNvPr id="4" name="Foliennummernplatzhalter 3">
            <a:extLst>
              <a:ext uri="{FF2B5EF4-FFF2-40B4-BE49-F238E27FC236}">
                <a16:creationId xmlns:a16="http://schemas.microsoft.com/office/drawing/2014/main" id="{40D79870-272B-42E2-9705-11897A0D2C24}"/>
              </a:ext>
            </a:extLst>
          </p:cNvPr>
          <p:cNvSpPr>
            <a:spLocks noGrp="1"/>
          </p:cNvSpPr>
          <p:nvPr>
            <p:ph type="sldNum" sz="quarter" idx="12"/>
          </p:nvPr>
        </p:nvSpPr>
        <p:spPr/>
        <p:txBody>
          <a:bodyPr/>
          <a:lstStyle/>
          <a:p>
            <a:fld id="{D4B8F505-3FCB-4E94-BD38-3BAF39C0A1B3}" type="slidenum">
              <a:rPr lang="en-GB" smtClean="0"/>
              <a:t>23</a:t>
            </a:fld>
            <a:endParaRPr lang="en-GB"/>
          </a:p>
        </p:txBody>
      </p:sp>
      <p:pic>
        <p:nvPicPr>
          <p:cNvPr id="7" name="Grafik 6">
            <a:extLst>
              <a:ext uri="{FF2B5EF4-FFF2-40B4-BE49-F238E27FC236}">
                <a16:creationId xmlns:a16="http://schemas.microsoft.com/office/drawing/2014/main" id="{05658041-6EA0-462D-82B0-A9821FAE87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754166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05EFD6-E531-4E54-B78D-3A370111A725}"/>
              </a:ext>
            </a:extLst>
          </p:cNvPr>
          <p:cNvSpPr>
            <a:spLocks noGrp="1"/>
          </p:cNvSpPr>
          <p:nvPr>
            <p:ph type="title"/>
          </p:nvPr>
        </p:nvSpPr>
        <p:spPr/>
        <p:txBody>
          <a:bodyPr>
            <a:normAutofit fontScale="90000"/>
          </a:bodyPr>
          <a:lstStyle/>
          <a:p>
            <a:r>
              <a:rPr lang="de-CH" dirty="0"/>
              <a:t>1. Was fressen unsere Nutztiere in der Schweiz?</a:t>
            </a:r>
            <a:endParaRPr lang="en-GB" dirty="0"/>
          </a:p>
        </p:txBody>
      </p:sp>
      <p:sp>
        <p:nvSpPr>
          <p:cNvPr id="3" name="Inhaltsplatzhalter 2">
            <a:extLst>
              <a:ext uri="{FF2B5EF4-FFF2-40B4-BE49-F238E27FC236}">
                <a16:creationId xmlns:a16="http://schemas.microsoft.com/office/drawing/2014/main" id="{0E1428EE-EF18-49AC-A218-642D3BF3FF8A}"/>
              </a:ext>
            </a:extLst>
          </p:cNvPr>
          <p:cNvSpPr>
            <a:spLocks noGrp="1"/>
          </p:cNvSpPr>
          <p:nvPr>
            <p:ph idx="1"/>
          </p:nvPr>
        </p:nvSpPr>
        <p:spPr>
          <a:xfrm>
            <a:off x="930799" y="2233914"/>
            <a:ext cx="8639922" cy="3841087"/>
          </a:xfrm>
        </p:spPr>
        <p:txBody>
          <a:bodyPr>
            <a:normAutofit lnSpcReduction="10000"/>
          </a:bodyPr>
          <a:lstStyle/>
          <a:p>
            <a:pPr marL="514350" indent="-514350">
              <a:buFont typeface="+mj-lt"/>
              <a:buAutoNum type="arabicPeriod"/>
            </a:pPr>
            <a:endParaRPr lang="de-CH" dirty="0">
              <a:solidFill>
                <a:srgbClr val="ACB237"/>
              </a:solidFill>
            </a:endParaRPr>
          </a:p>
          <a:p>
            <a:pPr marL="514350" indent="-514350">
              <a:buFont typeface="+mj-lt"/>
              <a:buAutoNum type="arabicPeriod"/>
            </a:pPr>
            <a:r>
              <a:rPr lang="de-CH" dirty="0">
                <a:solidFill>
                  <a:srgbClr val="ACB237"/>
                </a:solidFill>
              </a:rPr>
              <a:t>Nehmt einen Stift und verbindet die Nahrungsmittel mit den Nutztieren (verwende eine Farbe pro Tier)</a:t>
            </a:r>
          </a:p>
          <a:p>
            <a:pPr marL="514350" indent="-514350">
              <a:buFont typeface="+mj-lt"/>
              <a:buAutoNum type="arabicPeriod"/>
            </a:pPr>
            <a:r>
              <a:rPr lang="de-CH" dirty="0">
                <a:solidFill>
                  <a:srgbClr val="ACB237"/>
                </a:solidFill>
              </a:rPr>
              <a:t>Verbindet die Nutztiere mit den Futtermitteln. (ein Futtermittel oder Nahrungsmittel kann gleichzeitig mehreren Tieren zugeordnet werden und umgekehrt)</a:t>
            </a:r>
          </a:p>
          <a:p>
            <a:pPr marL="0" indent="0">
              <a:buNone/>
            </a:pPr>
            <a:r>
              <a:rPr lang="de-CH" i="1" dirty="0"/>
              <a:t>Achtung: Jedem Nahrungsmittel können mehrere Nutztiere zugeordnet werde, jedem Nutztier mehrere Futtermittel und jedes Futtermittel mehreren Nutztieren.</a:t>
            </a:r>
          </a:p>
          <a:p>
            <a:endParaRPr lang="en-GB" dirty="0"/>
          </a:p>
        </p:txBody>
      </p:sp>
      <p:sp>
        <p:nvSpPr>
          <p:cNvPr id="4" name="Foliennummernplatzhalter 3">
            <a:extLst>
              <a:ext uri="{FF2B5EF4-FFF2-40B4-BE49-F238E27FC236}">
                <a16:creationId xmlns:a16="http://schemas.microsoft.com/office/drawing/2014/main" id="{FC0AA9B0-18C3-42D4-B99C-1BD337169194}"/>
              </a:ext>
            </a:extLst>
          </p:cNvPr>
          <p:cNvSpPr>
            <a:spLocks noGrp="1"/>
          </p:cNvSpPr>
          <p:nvPr>
            <p:ph type="sldNum" sz="quarter" idx="12"/>
          </p:nvPr>
        </p:nvSpPr>
        <p:spPr/>
        <p:txBody>
          <a:bodyPr/>
          <a:lstStyle/>
          <a:p>
            <a:fld id="{D4B8F505-3FCB-4E94-BD38-3BAF39C0A1B3}" type="slidenum">
              <a:rPr lang="en-GB" smtClean="0"/>
              <a:pPr/>
              <a:t>24</a:t>
            </a:fld>
            <a:endParaRPr lang="en-GB" dirty="0"/>
          </a:p>
        </p:txBody>
      </p:sp>
      <p:sp>
        <p:nvSpPr>
          <p:cNvPr id="6" name="Textfeld 5">
            <a:extLst>
              <a:ext uri="{FF2B5EF4-FFF2-40B4-BE49-F238E27FC236}">
                <a16:creationId xmlns:a16="http://schemas.microsoft.com/office/drawing/2014/main" id="{EDE847A9-D8F9-4FAF-84E9-1872DE2ED561}"/>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7" name="Grafik 6">
            <a:extLst>
              <a:ext uri="{FF2B5EF4-FFF2-40B4-BE49-F238E27FC236}">
                <a16:creationId xmlns:a16="http://schemas.microsoft.com/office/drawing/2014/main" id="{AD8EC680-4797-40BF-B0FE-4419DB8E60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8" name="Rechteck 7">
            <a:extLst>
              <a:ext uri="{FF2B5EF4-FFF2-40B4-BE49-F238E27FC236}">
                <a16:creationId xmlns:a16="http://schemas.microsoft.com/office/drawing/2014/main" id="{8BA3B5AD-A1B0-4B5E-8F38-E5F341DBCA0A}"/>
              </a:ext>
            </a:extLst>
          </p:cNvPr>
          <p:cNvSpPr/>
          <p:nvPr/>
        </p:nvSpPr>
        <p:spPr>
          <a:xfrm>
            <a:off x="831850" y="6356350"/>
            <a:ext cx="5166094" cy="369332"/>
          </a:xfrm>
          <a:prstGeom prst="rect">
            <a:avLst/>
          </a:prstGeom>
        </p:spPr>
        <p:txBody>
          <a:bodyPr wrap="none">
            <a:spAutoFit/>
          </a:bodyPr>
          <a:lstStyle/>
          <a:p>
            <a:r>
              <a:rPr lang="de-CH" b="1" dirty="0">
                <a:solidFill>
                  <a:srgbClr val="2E2C70"/>
                </a:solidFill>
              </a:rPr>
              <a:t>B) Konkurrenz tierischer und pflanzlicher Ernährung </a:t>
            </a:r>
            <a:endParaRPr lang="en-GB" b="1" dirty="0">
              <a:solidFill>
                <a:srgbClr val="2E2C70"/>
              </a:solidFill>
            </a:endParaRPr>
          </a:p>
        </p:txBody>
      </p:sp>
      <p:pic>
        <p:nvPicPr>
          <p:cNvPr id="5" name="Grafik 4">
            <a:extLst>
              <a:ext uri="{FF2B5EF4-FFF2-40B4-BE49-F238E27FC236}">
                <a16:creationId xmlns:a16="http://schemas.microsoft.com/office/drawing/2014/main" id="{AA39588B-7148-41EB-8178-DACAD186F9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9661" y="2233914"/>
            <a:ext cx="1507214" cy="3581140"/>
          </a:xfrm>
          <a:prstGeom prst="rect">
            <a:avLst/>
          </a:prstGeom>
        </p:spPr>
      </p:pic>
      <p:sp>
        <p:nvSpPr>
          <p:cNvPr id="9" name="Rechteck 8">
            <a:extLst>
              <a:ext uri="{FF2B5EF4-FFF2-40B4-BE49-F238E27FC236}">
                <a16:creationId xmlns:a16="http://schemas.microsoft.com/office/drawing/2014/main" id="{3C388312-C400-4914-BFE3-A3E09AA7A081}"/>
              </a:ext>
            </a:extLst>
          </p:cNvPr>
          <p:cNvSpPr/>
          <p:nvPr/>
        </p:nvSpPr>
        <p:spPr>
          <a:xfrm>
            <a:off x="831850" y="1905870"/>
            <a:ext cx="9150350" cy="461665"/>
          </a:xfrm>
          <a:prstGeom prst="rect">
            <a:avLst/>
          </a:prstGeom>
        </p:spPr>
        <p:txBody>
          <a:bodyPr wrap="square">
            <a:spAutoFit/>
          </a:bodyPr>
          <a:lstStyle/>
          <a:p>
            <a:r>
              <a:rPr lang="de-CH" sz="2400" b="1" dirty="0"/>
              <a:t>Arbeitsblatt B1</a:t>
            </a:r>
          </a:p>
        </p:txBody>
      </p:sp>
    </p:spTree>
    <p:extLst>
      <p:ext uri="{BB962C8B-B14F-4D97-AF65-F5344CB8AC3E}">
        <p14:creationId xmlns:p14="http://schemas.microsoft.com/office/powerpoint/2010/main" val="1826509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C3292-0E1E-47E9-A30A-4F2ADA0153F0}"/>
              </a:ext>
            </a:extLst>
          </p:cNvPr>
          <p:cNvSpPr>
            <a:spLocks noGrp="1"/>
          </p:cNvSpPr>
          <p:nvPr>
            <p:ph type="title"/>
          </p:nvPr>
        </p:nvSpPr>
        <p:spPr/>
        <p:txBody>
          <a:bodyPr>
            <a:normAutofit fontScale="90000"/>
          </a:bodyPr>
          <a:lstStyle/>
          <a:p>
            <a:r>
              <a:rPr lang="de-CH" dirty="0"/>
              <a:t>1. Was fressen unsere Nutztiere in der Schweiz?</a:t>
            </a:r>
            <a:endParaRPr lang="en-GB" dirty="0"/>
          </a:p>
        </p:txBody>
      </p:sp>
      <p:sp>
        <p:nvSpPr>
          <p:cNvPr id="4" name="Foliennummernplatzhalter 3">
            <a:extLst>
              <a:ext uri="{FF2B5EF4-FFF2-40B4-BE49-F238E27FC236}">
                <a16:creationId xmlns:a16="http://schemas.microsoft.com/office/drawing/2014/main" id="{7D09B7CC-960F-40A9-AC5D-D8E4997011BD}"/>
              </a:ext>
            </a:extLst>
          </p:cNvPr>
          <p:cNvSpPr>
            <a:spLocks noGrp="1"/>
          </p:cNvSpPr>
          <p:nvPr>
            <p:ph type="sldNum" sz="quarter" idx="12"/>
          </p:nvPr>
        </p:nvSpPr>
        <p:spPr/>
        <p:txBody>
          <a:bodyPr/>
          <a:lstStyle/>
          <a:p>
            <a:fld id="{D4B8F505-3FCB-4E94-BD38-3BAF39C0A1B3}" type="slidenum">
              <a:rPr lang="en-GB" smtClean="0"/>
              <a:pPr/>
              <a:t>25</a:t>
            </a:fld>
            <a:endParaRPr lang="en-GB" dirty="0"/>
          </a:p>
        </p:txBody>
      </p:sp>
      <p:pic>
        <p:nvPicPr>
          <p:cNvPr id="5" name="Grafik 4">
            <a:extLst>
              <a:ext uri="{FF2B5EF4-FFF2-40B4-BE49-F238E27FC236}">
                <a16:creationId xmlns:a16="http://schemas.microsoft.com/office/drawing/2014/main" id="{BECAB0FB-B69A-4DB6-A241-0E620B7B44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49383" y="2283115"/>
            <a:ext cx="7106191" cy="4073235"/>
          </a:xfrm>
          <a:prstGeom prst="rect">
            <a:avLst/>
          </a:prstGeom>
        </p:spPr>
      </p:pic>
      <p:sp>
        <p:nvSpPr>
          <p:cNvPr id="6" name="Textfeld 5">
            <a:extLst>
              <a:ext uri="{FF2B5EF4-FFF2-40B4-BE49-F238E27FC236}">
                <a16:creationId xmlns:a16="http://schemas.microsoft.com/office/drawing/2014/main" id="{9E354962-08FF-4A52-BAB9-FFD511E80930}"/>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7" name="Grafik 6">
            <a:extLst>
              <a:ext uri="{FF2B5EF4-FFF2-40B4-BE49-F238E27FC236}">
                <a16:creationId xmlns:a16="http://schemas.microsoft.com/office/drawing/2014/main" id="{EB9C9041-B68D-47E9-8FE8-598CC94E98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8" name="Rechteck 7">
            <a:extLst>
              <a:ext uri="{FF2B5EF4-FFF2-40B4-BE49-F238E27FC236}">
                <a16:creationId xmlns:a16="http://schemas.microsoft.com/office/drawing/2014/main" id="{7E2CCBEB-90F6-4F90-8FB4-B6305FE431B1}"/>
              </a:ext>
            </a:extLst>
          </p:cNvPr>
          <p:cNvSpPr/>
          <p:nvPr/>
        </p:nvSpPr>
        <p:spPr>
          <a:xfrm>
            <a:off x="831850" y="6356350"/>
            <a:ext cx="5166094" cy="369332"/>
          </a:xfrm>
          <a:prstGeom prst="rect">
            <a:avLst/>
          </a:prstGeom>
        </p:spPr>
        <p:txBody>
          <a:bodyPr wrap="none">
            <a:spAutoFit/>
          </a:bodyPr>
          <a:lstStyle/>
          <a:p>
            <a:r>
              <a:rPr lang="de-CH" b="1" dirty="0">
                <a:solidFill>
                  <a:srgbClr val="2E2C70"/>
                </a:solidFill>
              </a:rPr>
              <a:t>B) Konkurrenz tierischer und pflanzlicher Ernährung </a:t>
            </a:r>
            <a:endParaRPr lang="en-GB" b="1" dirty="0">
              <a:solidFill>
                <a:srgbClr val="2E2C70"/>
              </a:solidFill>
            </a:endParaRPr>
          </a:p>
        </p:txBody>
      </p:sp>
      <p:sp>
        <p:nvSpPr>
          <p:cNvPr id="9" name="Rechteck 8">
            <a:extLst>
              <a:ext uri="{FF2B5EF4-FFF2-40B4-BE49-F238E27FC236}">
                <a16:creationId xmlns:a16="http://schemas.microsoft.com/office/drawing/2014/main" id="{9F9754DC-3BD9-4147-9BE2-C36F65638051}"/>
              </a:ext>
            </a:extLst>
          </p:cNvPr>
          <p:cNvSpPr/>
          <p:nvPr/>
        </p:nvSpPr>
        <p:spPr>
          <a:xfrm>
            <a:off x="831850" y="1905870"/>
            <a:ext cx="1204309" cy="461665"/>
          </a:xfrm>
          <a:prstGeom prst="rect">
            <a:avLst/>
          </a:prstGeom>
        </p:spPr>
        <p:txBody>
          <a:bodyPr wrap="square">
            <a:spAutoFit/>
          </a:bodyPr>
          <a:lstStyle/>
          <a:p>
            <a:r>
              <a:rPr lang="de-CH" sz="2400" b="1" dirty="0"/>
              <a:t>Lösung</a:t>
            </a:r>
            <a:endParaRPr lang="en-GB" sz="2400" dirty="0"/>
          </a:p>
        </p:txBody>
      </p:sp>
    </p:spTree>
    <p:extLst>
      <p:ext uri="{BB962C8B-B14F-4D97-AF65-F5344CB8AC3E}">
        <p14:creationId xmlns:p14="http://schemas.microsoft.com/office/powerpoint/2010/main" val="383876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8D0B00B-6D6F-4A84-ABBA-3324C36D529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209" l="1295" r="98520">
                        <a14:foregroundMark x1="12211" y1="33228" x2="11471" y2="32911"/>
                        <a14:foregroundMark x1="11378" y1="44620" x2="14524" y2="15032"/>
                        <a14:foregroundMark x1="14524" y1="15032" x2="8233" y2="7437"/>
                        <a14:foregroundMark x1="8233" y1="7437" x2="6013" y2="20886"/>
                        <a14:foregroundMark x1="6013" y1="20886" x2="12026" y2="49842"/>
                        <a14:foregroundMark x1="12026" y1="49842" x2="11933" y2="63608"/>
                        <a14:foregroundMark x1="11933" y1="63608" x2="16374" y2="78956"/>
                        <a14:foregroundMark x1="16374" y1="78956" x2="38668" y2="86551"/>
                        <a14:foregroundMark x1="38668" y1="86551" x2="44958" y2="75791"/>
                        <a14:foregroundMark x1="44958" y1="75791" x2="38205" y2="40348"/>
                        <a14:foregroundMark x1="38205" y1="40348" x2="63367" y2="34177"/>
                        <a14:foregroundMark x1="63367" y1="34177" x2="61702" y2="52057"/>
                        <a14:foregroundMark x1="61702" y1="52057" x2="62812" y2="54747"/>
                        <a14:foregroundMark x1="81684" y1="62500" x2="80944" y2="63766"/>
                        <a14:foregroundMark x1="80944" y1="63766" x2="80944" y2="63766"/>
                        <a14:foregroundMark x1="80944" y1="63766" x2="81314" y2="65506"/>
                        <a14:foregroundMark x1="70213" y1="77690" x2="70213" y2="77690"/>
                        <a14:foregroundMark x1="70028" y1="76741" x2="70028" y2="76741"/>
                        <a14:foregroundMark x1="70028" y1="76741" x2="70028" y2="76741"/>
                        <a14:foregroundMark x1="70028" y1="76424" x2="70028" y2="75475"/>
                        <a14:foregroundMark x1="71970" y1="51899" x2="72340" y2="49209"/>
                        <a14:foregroundMark x1="72525" y1="6962" x2="68363" y2="26741"/>
                        <a14:foregroundMark x1="68363" y1="26741" x2="71138" y2="69778"/>
                        <a14:foregroundMark x1="71138" y1="69778" x2="64477" y2="77057"/>
                        <a14:foregroundMark x1="64477" y1="77057" x2="55597" y2="78165"/>
                        <a14:foregroundMark x1="55597" y1="78165" x2="65125" y2="94462"/>
                        <a14:foregroundMark x1="65125" y1="94462" x2="75856" y2="96994"/>
                        <a14:foregroundMark x1="75856" y1="96994" x2="86494" y2="86709"/>
                        <a14:foregroundMark x1="86494" y1="86709" x2="86957" y2="66772"/>
                        <a14:foregroundMark x1="86957" y1="66772" x2="84644" y2="51266"/>
                        <a14:foregroundMark x1="84644" y1="51266" x2="71693" y2="23892"/>
                        <a14:foregroundMark x1="71693" y1="23892" x2="63460" y2="19778"/>
                        <a14:foregroundMark x1="63460" y1="19778" x2="73913" y2="42563"/>
                        <a14:foregroundMark x1="73913" y1="42563" x2="88159" y2="45095"/>
                        <a14:foregroundMark x1="88159" y1="45095" x2="91582" y2="30696"/>
                        <a14:foregroundMark x1="91582" y1="30696" x2="84366" y2="12342"/>
                        <a14:foregroundMark x1="84366" y1="12342" x2="76688" y2="5854"/>
                        <a14:foregroundMark x1="76688" y1="5854" x2="66605" y2="4114"/>
                        <a14:foregroundMark x1="66605" y1="4114" x2="61147" y2="14241"/>
                        <a14:foregroundMark x1="61147" y1="14241" x2="6753" y2="9019"/>
                        <a14:foregroundMark x1="6753" y1="9019" x2="4440" y2="45253"/>
                        <a14:foregroundMark x1="4440" y1="45253" x2="10268" y2="32911"/>
                        <a14:foregroundMark x1="10268" y1="32911" x2="12118" y2="16139"/>
                        <a14:foregroundMark x1="12118" y1="16139" x2="4348" y2="13133"/>
                        <a14:foregroundMark x1="4348" y1="13133" x2="5365" y2="68513"/>
                        <a14:foregroundMark x1="5365" y1="68513" x2="14339" y2="68354"/>
                        <a14:foregroundMark x1="14339" y1="68354" x2="24977" y2="75791"/>
                        <a14:foregroundMark x1="24977" y1="75791" x2="34043" y2="75158"/>
                        <a14:foregroundMark x1="34043" y1="75158" x2="61980" y2="89082"/>
                        <a14:foregroundMark x1="61980" y1="89082" x2="71230" y2="79114"/>
                        <a14:foregroundMark x1="71230" y1="79114" x2="62812" y2="83861"/>
                        <a14:foregroundMark x1="62812" y1="83861" x2="78631" y2="97627"/>
                        <a14:foregroundMark x1="78631" y1="97627" x2="86031" y2="90981"/>
                        <a14:foregroundMark x1="86031" y1="90981" x2="85569" y2="76424"/>
                        <a14:foregroundMark x1="85569" y1="76424" x2="93247" y2="54905"/>
                        <a14:foregroundMark x1="93247" y1="54905" x2="95837" y2="54905"/>
                        <a14:foregroundMark x1="95652" y1="72152" x2="95652" y2="72152"/>
                        <a14:foregroundMark x1="94450" y1="83386" x2="88622" y2="86076"/>
                        <a14:foregroundMark x1="97410" y1="96994" x2="3978" y2="98101"/>
                        <a14:foregroundMark x1="3978" y1="98101" x2="925" y2="85918"/>
                        <a14:foregroundMark x1="925" y1="85918" x2="93" y2="29589"/>
                        <a14:foregroundMark x1="93" y1="29589" x2="2498" y2="15032"/>
                        <a14:foregroundMark x1="2498" y1="15032" x2="9713" y2="7278"/>
                        <a14:foregroundMark x1="9713" y1="7278" x2="17946" y2="4747"/>
                        <a14:foregroundMark x1="17946" y1="4747" x2="25162" y2="5063"/>
                        <a14:foregroundMark x1="25162" y1="5063" x2="33117" y2="4430"/>
                        <a14:foregroundMark x1="33117" y1="4430" x2="49306" y2="8703"/>
                        <a14:foregroundMark x1="49306" y1="8703" x2="58557" y2="8544"/>
                        <a14:foregroundMark x1="58557" y1="8544" x2="64847" y2="316"/>
                        <a14:foregroundMark x1="64847" y1="316" x2="84551" y2="5063"/>
                        <a14:foregroundMark x1="74468" y1="19937" x2="74468" y2="19937"/>
                        <a14:foregroundMark x1="78168" y1="19304" x2="78168" y2="19304"/>
                        <a14:foregroundMark x1="93340" y1="10918" x2="93340" y2="10918"/>
                        <a14:foregroundMark x1="93340" y1="10918" x2="93340" y2="10918"/>
                        <a14:foregroundMark x1="98520" y1="11709" x2="98520" y2="11709"/>
                        <a14:foregroundMark x1="2868" y1="4747" x2="2868" y2="80063"/>
                        <a14:foregroundMark x1="2868" y1="80063" x2="7586" y2="91930"/>
                        <a14:foregroundMark x1="7586" y1="91930" x2="28122" y2="99367"/>
                        <a14:foregroundMark x1="29047" y1="90348" x2="29047" y2="90348"/>
                        <a14:foregroundMark x1="29047" y1="90348" x2="29047" y2="90348"/>
                        <a14:foregroundMark x1="19426" y1="27690" x2="19426" y2="27690"/>
                        <a14:foregroundMark x1="21277" y1="29272" x2="21277" y2="29272"/>
                        <a14:foregroundMark x1="26364" y1="29272" x2="26364" y2="29272"/>
                        <a14:foregroundMark x1="2868" y1="37500" x2="2868" y2="37500"/>
                        <a14:foregroundMark x1="1295" y1="29905" x2="1295" y2="29905"/>
                        <a14:foregroundMark x1="19149" y1="28639" x2="19149" y2="28639"/>
                        <a14:foregroundMark x1="24792" y1="25316" x2="24792" y2="25316"/>
                        <a14:foregroundMark x1="41536" y1="29589" x2="41536" y2="29589"/>
                        <a14:foregroundMark x1="41536" y1="29589" x2="41536" y2="29589"/>
                        <a14:foregroundMark x1="40518" y1="29589" x2="17946" y2="23418"/>
                        <a14:foregroundMark x1="17946" y1="23418" x2="26827" y2="27215"/>
                        <a14:foregroundMark x1="26827" y1="27215" x2="28677" y2="26266"/>
                        <a14:foregroundMark x1="23497" y1="28956" x2="23497" y2="28956"/>
                        <a14:backgroundMark x1="16836" y1="316" x2="16836" y2="316"/>
                        <a14:backgroundMark x1="16836" y1="316" x2="16836" y2="316"/>
                        <a14:backgroundMark x1="17854" y1="791" x2="15079" y2="633"/>
                      </a14:backgroundRemoval>
                    </a14:imgEffect>
                  </a14:imgLayer>
                </a14:imgProps>
              </a:ext>
              <a:ext uri="{28A0092B-C50C-407E-A947-70E740481C1C}">
                <a14:useLocalDpi xmlns:a14="http://schemas.microsoft.com/office/drawing/2010/main"/>
              </a:ext>
            </a:extLst>
          </a:blip>
          <a:stretch>
            <a:fillRect/>
          </a:stretch>
        </p:blipFill>
        <p:spPr>
          <a:xfrm>
            <a:off x="2613111" y="2328124"/>
            <a:ext cx="6957464" cy="4067638"/>
          </a:xfrm>
          <a:prstGeom prst="rect">
            <a:avLst/>
          </a:prstGeom>
        </p:spPr>
      </p:pic>
      <p:sp>
        <p:nvSpPr>
          <p:cNvPr id="2" name="Titel 1">
            <a:extLst>
              <a:ext uri="{FF2B5EF4-FFF2-40B4-BE49-F238E27FC236}">
                <a16:creationId xmlns:a16="http://schemas.microsoft.com/office/drawing/2014/main" id="{7D5449FD-CB84-456A-9880-6E78B62891D8}"/>
              </a:ext>
            </a:extLst>
          </p:cNvPr>
          <p:cNvSpPr>
            <a:spLocks noGrp="1"/>
          </p:cNvSpPr>
          <p:nvPr>
            <p:ph type="title"/>
          </p:nvPr>
        </p:nvSpPr>
        <p:spPr/>
        <p:txBody>
          <a:bodyPr>
            <a:normAutofit fontScale="90000"/>
          </a:bodyPr>
          <a:lstStyle/>
          <a:p>
            <a:r>
              <a:rPr lang="en-GB" dirty="0"/>
              <a:t>1. </a:t>
            </a:r>
            <a:r>
              <a:rPr lang="de-CH" dirty="0"/>
              <a:t>Was fressen unsere Nutztiere in der Schweiz?</a:t>
            </a:r>
            <a:endParaRPr lang="en-GB" dirty="0"/>
          </a:p>
        </p:txBody>
      </p:sp>
      <p:sp>
        <p:nvSpPr>
          <p:cNvPr id="4" name="Foliennummernplatzhalter 3">
            <a:extLst>
              <a:ext uri="{FF2B5EF4-FFF2-40B4-BE49-F238E27FC236}">
                <a16:creationId xmlns:a16="http://schemas.microsoft.com/office/drawing/2014/main" id="{41D9D77E-D457-438B-A9AE-4A0AAA6E7A87}"/>
              </a:ext>
            </a:extLst>
          </p:cNvPr>
          <p:cNvSpPr>
            <a:spLocks noGrp="1"/>
          </p:cNvSpPr>
          <p:nvPr>
            <p:ph type="sldNum" sz="quarter" idx="12"/>
          </p:nvPr>
        </p:nvSpPr>
        <p:spPr/>
        <p:txBody>
          <a:bodyPr/>
          <a:lstStyle/>
          <a:p>
            <a:fld id="{D4B8F505-3FCB-4E94-BD38-3BAF39C0A1B3}" type="slidenum">
              <a:rPr lang="en-GB" smtClean="0"/>
              <a:pPr/>
              <a:t>26</a:t>
            </a:fld>
            <a:endParaRPr lang="en-GB" dirty="0"/>
          </a:p>
        </p:txBody>
      </p:sp>
      <p:sp>
        <p:nvSpPr>
          <p:cNvPr id="6" name="Textfeld 5">
            <a:extLst>
              <a:ext uri="{FF2B5EF4-FFF2-40B4-BE49-F238E27FC236}">
                <a16:creationId xmlns:a16="http://schemas.microsoft.com/office/drawing/2014/main" id="{34C7362B-A9B4-4979-915F-E626D02FF530}"/>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7" name="Grafik 6">
            <a:extLst>
              <a:ext uri="{FF2B5EF4-FFF2-40B4-BE49-F238E27FC236}">
                <a16:creationId xmlns:a16="http://schemas.microsoft.com/office/drawing/2014/main" id="{7B5F38D3-2B50-48F3-B99E-0C3C2A70C4A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8" name="Rechteck 7">
            <a:extLst>
              <a:ext uri="{FF2B5EF4-FFF2-40B4-BE49-F238E27FC236}">
                <a16:creationId xmlns:a16="http://schemas.microsoft.com/office/drawing/2014/main" id="{3C50B10D-B996-4F44-9AC1-EE59ED9CEF07}"/>
              </a:ext>
            </a:extLst>
          </p:cNvPr>
          <p:cNvSpPr/>
          <p:nvPr/>
        </p:nvSpPr>
        <p:spPr>
          <a:xfrm>
            <a:off x="831850" y="6356350"/>
            <a:ext cx="5166094" cy="369332"/>
          </a:xfrm>
          <a:prstGeom prst="rect">
            <a:avLst/>
          </a:prstGeom>
        </p:spPr>
        <p:txBody>
          <a:bodyPr wrap="none">
            <a:spAutoFit/>
          </a:bodyPr>
          <a:lstStyle/>
          <a:p>
            <a:r>
              <a:rPr lang="de-CH" b="1" dirty="0">
                <a:solidFill>
                  <a:srgbClr val="2E2C70"/>
                </a:solidFill>
              </a:rPr>
              <a:t>B) Konkurrenz tierischer und pflanzlicher Ernährung </a:t>
            </a:r>
            <a:endParaRPr lang="en-GB" b="1" dirty="0">
              <a:solidFill>
                <a:srgbClr val="2E2C70"/>
              </a:solidFill>
            </a:endParaRPr>
          </a:p>
        </p:txBody>
      </p:sp>
      <p:sp>
        <p:nvSpPr>
          <p:cNvPr id="9" name="Rechteck 8">
            <a:extLst>
              <a:ext uri="{FF2B5EF4-FFF2-40B4-BE49-F238E27FC236}">
                <a16:creationId xmlns:a16="http://schemas.microsoft.com/office/drawing/2014/main" id="{D53FCD68-44EB-43C1-A4F5-FD6875462CCC}"/>
              </a:ext>
            </a:extLst>
          </p:cNvPr>
          <p:cNvSpPr/>
          <p:nvPr/>
        </p:nvSpPr>
        <p:spPr>
          <a:xfrm>
            <a:off x="831850" y="1905870"/>
            <a:ext cx="9150350" cy="461665"/>
          </a:xfrm>
          <a:prstGeom prst="rect">
            <a:avLst/>
          </a:prstGeom>
        </p:spPr>
        <p:txBody>
          <a:bodyPr wrap="square">
            <a:spAutoFit/>
          </a:bodyPr>
          <a:lstStyle/>
          <a:p>
            <a:r>
              <a:rPr lang="en-GB" sz="2400" b="1" dirty="0" err="1"/>
              <a:t>Infoblatt</a:t>
            </a:r>
            <a:r>
              <a:rPr lang="en-GB" sz="2400" b="1" dirty="0"/>
              <a:t> - Die </a:t>
            </a:r>
            <a:r>
              <a:rPr lang="en-GB" sz="2400" b="1" dirty="0" err="1"/>
              <a:t>Ernährung</a:t>
            </a:r>
            <a:r>
              <a:rPr lang="en-GB" sz="2400" b="1" dirty="0"/>
              <a:t> </a:t>
            </a:r>
            <a:r>
              <a:rPr lang="en-GB" sz="2400" b="1" dirty="0" err="1"/>
              <a:t>unserer</a:t>
            </a:r>
            <a:r>
              <a:rPr lang="en-GB" sz="2400" b="1" dirty="0"/>
              <a:t> </a:t>
            </a:r>
            <a:r>
              <a:rPr lang="en-GB" sz="2400" b="1" dirty="0" err="1"/>
              <a:t>Nutztiere</a:t>
            </a:r>
            <a:endParaRPr lang="en-GB" sz="2400" b="1" dirty="0"/>
          </a:p>
        </p:txBody>
      </p:sp>
    </p:spTree>
    <p:extLst>
      <p:ext uri="{BB962C8B-B14F-4D97-AF65-F5344CB8AC3E}">
        <p14:creationId xmlns:p14="http://schemas.microsoft.com/office/powerpoint/2010/main" val="3375083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449FD-CB84-456A-9880-6E78B62891D8}"/>
              </a:ext>
            </a:extLst>
          </p:cNvPr>
          <p:cNvSpPr>
            <a:spLocks noGrp="1"/>
          </p:cNvSpPr>
          <p:nvPr>
            <p:ph type="title"/>
          </p:nvPr>
        </p:nvSpPr>
        <p:spPr/>
        <p:txBody>
          <a:bodyPr>
            <a:normAutofit/>
          </a:bodyPr>
          <a:lstStyle/>
          <a:p>
            <a:r>
              <a:rPr lang="en-GB" dirty="0"/>
              <a:t>2. </a:t>
            </a:r>
            <a:r>
              <a:rPr lang="de-CH" dirty="0"/>
              <a:t>Welche Futtermittel werden wo angebaut?</a:t>
            </a:r>
            <a:endParaRPr lang="en-GB" dirty="0"/>
          </a:p>
        </p:txBody>
      </p:sp>
      <p:sp>
        <p:nvSpPr>
          <p:cNvPr id="3" name="Inhaltsplatzhalter 2">
            <a:extLst>
              <a:ext uri="{FF2B5EF4-FFF2-40B4-BE49-F238E27FC236}">
                <a16:creationId xmlns:a16="http://schemas.microsoft.com/office/drawing/2014/main" id="{5E35BAED-3E4C-4694-8744-3C1AC48F82AD}"/>
              </a:ext>
            </a:extLst>
          </p:cNvPr>
          <p:cNvSpPr>
            <a:spLocks noGrp="1"/>
          </p:cNvSpPr>
          <p:nvPr>
            <p:ph idx="1"/>
          </p:nvPr>
        </p:nvSpPr>
        <p:spPr>
          <a:xfrm>
            <a:off x="834043" y="2137497"/>
            <a:ext cx="8758013" cy="3841087"/>
          </a:xfrm>
        </p:spPr>
        <p:txBody>
          <a:bodyPr>
            <a:normAutofit/>
          </a:bodyPr>
          <a:lstStyle/>
          <a:p>
            <a:pPr marL="0" indent="0">
              <a:buNone/>
            </a:pPr>
            <a:br>
              <a:rPr lang="de-CH" sz="2400" dirty="0">
                <a:solidFill>
                  <a:srgbClr val="ACB237"/>
                </a:solidFill>
              </a:rPr>
            </a:br>
            <a:r>
              <a:rPr lang="de-CH" sz="2400" dirty="0">
                <a:solidFill>
                  <a:srgbClr val="ACB237"/>
                </a:solidFill>
              </a:rPr>
              <a:t>1. Schneidet die Futtermittel aus (Arbeitsblatt B2 : Elemente) und platziert sie auf dem Schweizer Ackerland, Grünland oder im Ausland (Importe).</a:t>
            </a:r>
          </a:p>
          <a:p>
            <a:pPr marL="0" indent="0">
              <a:buNone/>
            </a:pPr>
            <a:r>
              <a:rPr lang="de-CH" sz="2400" dirty="0">
                <a:solidFill>
                  <a:srgbClr val="ACB237"/>
                </a:solidFill>
              </a:rPr>
              <a:t>2. Wo werden sie angebaut? Einige Produkte werden an mehreren Orten angebaut oder importiert.</a:t>
            </a:r>
            <a:endParaRPr lang="en-GB" sz="2400" dirty="0">
              <a:solidFill>
                <a:srgbClr val="ACB237"/>
              </a:solidFill>
            </a:endParaRPr>
          </a:p>
        </p:txBody>
      </p:sp>
      <p:sp>
        <p:nvSpPr>
          <p:cNvPr id="4" name="Foliennummernplatzhalter 3">
            <a:extLst>
              <a:ext uri="{FF2B5EF4-FFF2-40B4-BE49-F238E27FC236}">
                <a16:creationId xmlns:a16="http://schemas.microsoft.com/office/drawing/2014/main" id="{41D9D77E-D457-438B-A9AE-4A0AAA6E7A87}"/>
              </a:ext>
            </a:extLst>
          </p:cNvPr>
          <p:cNvSpPr>
            <a:spLocks noGrp="1"/>
          </p:cNvSpPr>
          <p:nvPr>
            <p:ph type="sldNum" sz="quarter" idx="12"/>
          </p:nvPr>
        </p:nvSpPr>
        <p:spPr/>
        <p:txBody>
          <a:bodyPr/>
          <a:lstStyle/>
          <a:p>
            <a:fld id="{D4B8F505-3FCB-4E94-BD38-3BAF39C0A1B3}" type="slidenum">
              <a:rPr lang="en-GB" smtClean="0"/>
              <a:pPr/>
              <a:t>27</a:t>
            </a:fld>
            <a:endParaRPr lang="en-GB" dirty="0"/>
          </a:p>
        </p:txBody>
      </p:sp>
      <p:pic>
        <p:nvPicPr>
          <p:cNvPr id="6" name="Grafik 5">
            <a:extLst>
              <a:ext uri="{FF2B5EF4-FFF2-40B4-BE49-F238E27FC236}">
                <a16:creationId xmlns:a16="http://schemas.microsoft.com/office/drawing/2014/main" id="{0C868757-9743-4649-92B8-10FEC6034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9744" y="4525141"/>
            <a:ext cx="8692312" cy="1642326"/>
          </a:xfrm>
          <a:prstGeom prst="rect">
            <a:avLst/>
          </a:prstGeom>
        </p:spPr>
      </p:pic>
      <p:sp>
        <p:nvSpPr>
          <p:cNvPr id="7" name="Textfeld 6">
            <a:extLst>
              <a:ext uri="{FF2B5EF4-FFF2-40B4-BE49-F238E27FC236}">
                <a16:creationId xmlns:a16="http://schemas.microsoft.com/office/drawing/2014/main" id="{D8B8F117-25E5-4E92-AFB6-84385E40A7C6}"/>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8" name="Grafik 7">
            <a:extLst>
              <a:ext uri="{FF2B5EF4-FFF2-40B4-BE49-F238E27FC236}">
                <a16:creationId xmlns:a16="http://schemas.microsoft.com/office/drawing/2014/main" id="{1E24E16B-B528-48E4-AA62-D7A037B333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9" name="Rechteck 8">
            <a:extLst>
              <a:ext uri="{FF2B5EF4-FFF2-40B4-BE49-F238E27FC236}">
                <a16:creationId xmlns:a16="http://schemas.microsoft.com/office/drawing/2014/main" id="{BDA26751-5684-49C8-A0D6-F995F9513EB2}"/>
              </a:ext>
            </a:extLst>
          </p:cNvPr>
          <p:cNvSpPr/>
          <p:nvPr/>
        </p:nvSpPr>
        <p:spPr>
          <a:xfrm>
            <a:off x="831850" y="6356350"/>
            <a:ext cx="5166094" cy="369332"/>
          </a:xfrm>
          <a:prstGeom prst="rect">
            <a:avLst/>
          </a:prstGeom>
        </p:spPr>
        <p:txBody>
          <a:bodyPr wrap="none">
            <a:spAutoFit/>
          </a:bodyPr>
          <a:lstStyle/>
          <a:p>
            <a:r>
              <a:rPr lang="de-CH" b="1" dirty="0">
                <a:solidFill>
                  <a:srgbClr val="2E2C70"/>
                </a:solidFill>
              </a:rPr>
              <a:t>B) Konkurrenz tierischer und pflanzlicher Ernährung </a:t>
            </a:r>
            <a:endParaRPr lang="en-GB" b="1" dirty="0">
              <a:solidFill>
                <a:srgbClr val="2E2C70"/>
              </a:solidFill>
            </a:endParaRPr>
          </a:p>
        </p:txBody>
      </p:sp>
      <p:sp>
        <p:nvSpPr>
          <p:cNvPr id="10" name="Rechteck 9">
            <a:extLst>
              <a:ext uri="{FF2B5EF4-FFF2-40B4-BE49-F238E27FC236}">
                <a16:creationId xmlns:a16="http://schemas.microsoft.com/office/drawing/2014/main" id="{0C04816D-2C4E-48A4-ADE3-60B6F7A20FC8}"/>
              </a:ext>
            </a:extLst>
          </p:cNvPr>
          <p:cNvSpPr/>
          <p:nvPr/>
        </p:nvSpPr>
        <p:spPr>
          <a:xfrm>
            <a:off x="831850" y="1905870"/>
            <a:ext cx="9150350" cy="461665"/>
          </a:xfrm>
          <a:prstGeom prst="rect">
            <a:avLst/>
          </a:prstGeom>
        </p:spPr>
        <p:txBody>
          <a:bodyPr wrap="square">
            <a:spAutoFit/>
          </a:bodyPr>
          <a:lstStyle/>
          <a:p>
            <a:r>
              <a:rPr lang="en-GB" sz="2400" b="1" dirty="0" err="1"/>
              <a:t>Arbeitsblatt</a:t>
            </a:r>
            <a:r>
              <a:rPr lang="en-GB" sz="2400" b="1" dirty="0"/>
              <a:t> B2</a:t>
            </a:r>
          </a:p>
        </p:txBody>
      </p:sp>
    </p:spTree>
    <p:extLst>
      <p:ext uri="{BB962C8B-B14F-4D97-AF65-F5344CB8AC3E}">
        <p14:creationId xmlns:p14="http://schemas.microsoft.com/office/powerpoint/2010/main" val="3148744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449FD-CB84-456A-9880-6E78B62891D8}"/>
              </a:ext>
            </a:extLst>
          </p:cNvPr>
          <p:cNvSpPr>
            <a:spLocks noGrp="1"/>
          </p:cNvSpPr>
          <p:nvPr>
            <p:ph type="title"/>
          </p:nvPr>
        </p:nvSpPr>
        <p:spPr/>
        <p:txBody>
          <a:bodyPr>
            <a:normAutofit/>
          </a:bodyPr>
          <a:lstStyle/>
          <a:p>
            <a:r>
              <a:rPr lang="en-GB" dirty="0"/>
              <a:t>2. </a:t>
            </a:r>
            <a:r>
              <a:rPr lang="de-CH" dirty="0"/>
              <a:t>Welche Futtermittel werden wo angebaut?</a:t>
            </a:r>
            <a:endParaRPr lang="en-GB" dirty="0"/>
          </a:p>
        </p:txBody>
      </p:sp>
      <p:sp>
        <p:nvSpPr>
          <p:cNvPr id="4" name="Foliennummernplatzhalter 3">
            <a:extLst>
              <a:ext uri="{FF2B5EF4-FFF2-40B4-BE49-F238E27FC236}">
                <a16:creationId xmlns:a16="http://schemas.microsoft.com/office/drawing/2014/main" id="{41D9D77E-D457-438B-A9AE-4A0AAA6E7A87}"/>
              </a:ext>
            </a:extLst>
          </p:cNvPr>
          <p:cNvSpPr>
            <a:spLocks noGrp="1"/>
          </p:cNvSpPr>
          <p:nvPr>
            <p:ph type="sldNum" sz="quarter" idx="12"/>
          </p:nvPr>
        </p:nvSpPr>
        <p:spPr/>
        <p:txBody>
          <a:bodyPr/>
          <a:lstStyle/>
          <a:p>
            <a:fld id="{D4B8F505-3FCB-4E94-BD38-3BAF39C0A1B3}" type="slidenum">
              <a:rPr lang="en-GB" smtClean="0"/>
              <a:pPr/>
              <a:t>28</a:t>
            </a:fld>
            <a:endParaRPr lang="en-GB" dirty="0"/>
          </a:p>
        </p:txBody>
      </p:sp>
      <p:sp>
        <p:nvSpPr>
          <p:cNvPr id="7" name="Textfeld 6">
            <a:extLst>
              <a:ext uri="{FF2B5EF4-FFF2-40B4-BE49-F238E27FC236}">
                <a16:creationId xmlns:a16="http://schemas.microsoft.com/office/drawing/2014/main" id="{D8B8F117-25E5-4E92-AFB6-84385E40A7C6}"/>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8" name="Grafik 7">
            <a:extLst>
              <a:ext uri="{FF2B5EF4-FFF2-40B4-BE49-F238E27FC236}">
                <a16:creationId xmlns:a16="http://schemas.microsoft.com/office/drawing/2014/main" id="{1E24E16B-B528-48E4-AA62-D7A037B333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9" name="Rechteck 8">
            <a:extLst>
              <a:ext uri="{FF2B5EF4-FFF2-40B4-BE49-F238E27FC236}">
                <a16:creationId xmlns:a16="http://schemas.microsoft.com/office/drawing/2014/main" id="{BDA26751-5684-49C8-A0D6-F995F9513EB2}"/>
              </a:ext>
            </a:extLst>
          </p:cNvPr>
          <p:cNvSpPr/>
          <p:nvPr/>
        </p:nvSpPr>
        <p:spPr>
          <a:xfrm>
            <a:off x="831850" y="6356350"/>
            <a:ext cx="5166094" cy="369332"/>
          </a:xfrm>
          <a:prstGeom prst="rect">
            <a:avLst/>
          </a:prstGeom>
        </p:spPr>
        <p:txBody>
          <a:bodyPr wrap="none">
            <a:spAutoFit/>
          </a:bodyPr>
          <a:lstStyle/>
          <a:p>
            <a:r>
              <a:rPr lang="de-CH" b="1" dirty="0">
                <a:solidFill>
                  <a:srgbClr val="2E2C70"/>
                </a:solidFill>
              </a:rPr>
              <a:t>B) Konkurrenz tierischer und pflanzlicher Ernährung </a:t>
            </a:r>
            <a:endParaRPr lang="en-GB" b="1" dirty="0">
              <a:solidFill>
                <a:srgbClr val="2E2C70"/>
              </a:solidFill>
            </a:endParaRPr>
          </a:p>
        </p:txBody>
      </p:sp>
      <p:pic>
        <p:nvPicPr>
          <p:cNvPr id="5" name="Grafik 4">
            <a:extLst>
              <a:ext uri="{FF2B5EF4-FFF2-40B4-BE49-F238E27FC236}">
                <a16:creationId xmlns:a16="http://schemas.microsoft.com/office/drawing/2014/main" id="{2E72577C-A7AE-4660-B7A9-FFE4FF2D19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29498" y="2136702"/>
            <a:ext cx="6936892" cy="4052606"/>
          </a:xfrm>
          <a:prstGeom prst="rect">
            <a:avLst/>
          </a:prstGeom>
        </p:spPr>
      </p:pic>
      <p:sp>
        <p:nvSpPr>
          <p:cNvPr id="10" name="Rechteck 9">
            <a:extLst>
              <a:ext uri="{FF2B5EF4-FFF2-40B4-BE49-F238E27FC236}">
                <a16:creationId xmlns:a16="http://schemas.microsoft.com/office/drawing/2014/main" id="{FEE299A1-2E8C-4702-9647-0D2F10ABCF06}"/>
              </a:ext>
            </a:extLst>
          </p:cNvPr>
          <p:cNvSpPr/>
          <p:nvPr/>
        </p:nvSpPr>
        <p:spPr>
          <a:xfrm>
            <a:off x="831850" y="1905870"/>
            <a:ext cx="9150350" cy="461665"/>
          </a:xfrm>
          <a:prstGeom prst="rect">
            <a:avLst/>
          </a:prstGeom>
        </p:spPr>
        <p:txBody>
          <a:bodyPr wrap="square">
            <a:spAutoFit/>
          </a:bodyPr>
          <a:lstStyle/>
          <a:p>
            <a:r>
              <a:rPr lang="en-GB" sz="2400" b="1" dirty="0" err="1"/>
              <a:t>Lösung</a:t>
            </a:r>
            <a:endParaRPr lang="en-GB" sz="2400" b="1" dirty="0"/>
          </a:p>
        </p:txBody>
      </p:sp>
    </p:spTree>
    <p:extLst>
      <p:ext uri="{BB962C8B-B14F-4D97-AF65-F5344CB8AC3E}">
        <p14:creationId xmlns:p14="http://schemas.microsoft.com/office/powerpoint/2010/main" val="2277794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449FD-CB84-456A-9880-6E78B62891D8}"/>
              </a:ext>
            </a:extLst>
          </p:cNvPr>
          <p:cNvSpPr>
            <a:spLocks noGrp="1"/>
          </p:cNvSpPr>
          <p:nvPr>
            <p:ph type="title"/>
          </p:nvPr>
        </p:nvSpPr>
        <p:spPr/>
        <p:txBody>
          <a:bodyPr>
            <a:normAutofit/>
          </a:bodyPr>
          <a:lstStyle/>
          <a:p>
            <a:r>
              <a:rPr lang="en-GB" dirty="0"/>
              <a:t>3. </a:t>
            </a:r>
            <a:r>
              <a:rPr lang="de-CH" dirty="0"/>
              <a:t>Feed </a:t>
            </a:r>
            <a:r>
              <a:rPr lang="de-CH" dirty="0" err="1"/>
              <a:t>no</a:t>
            </a:r>
            <a:r>
              <a:rPr lang="de-CH" dirty="0"/>
              <a:t> Food</a:t>
            </a:r>
            <a:endParaRPr lang="en-GB" dirty="0"/>
          </a:p>
        </p:txBody>
      </p:sp>
      <p:pic>
        <p:nvPicPr>
          <p:cNvPr id="14" name="Inhaltsplatzhalter 13" descr="Ein Bild, das Text enthält.&#10;&#10;Automatisch generierte Beschreibung">
            <a:hlinkClick r:id="rId3"/>
            <a:extLst>
              <a:ext uri="{FF2B5EF4-FFF2-40B4-BE49-F238E27FC236}">
                <a16:creationId xmlns:a16="http://schemas.microsoft.com/office/drawing/2014/main" id="{8AEB527E-DF94-4E53-9A27-8F34592EE3AB}"/>
              </a:ext>
            </a:extLst>
          </p:cNvPr>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4043097" y="2283007"/>
            <a:ext cx="5006415" cy="3754811"/>
          </a:xfrm>
        </p:spPr>
      </p:pic>
      <p:sp>
        <p:nvSpPr>
          <p:cNvPr id="4" name="Foliennummernplatzhalter 3">
            <a:extLst>
              <a:ext uri="{FF2B5EF4-FFF2-40B4-BE49-F238E27FC236}">
                <a16:creationId xmlns:a16="http://schemas.microsoft.com/office/drawing/2014/main" id="{41D9D77E-D457-438B-A9AE-4A0AAA6E7A87}"/>
              </a:ext>
            </a:extLst>
          </p:cNvPr>
          <p:cNvSpPr>
            <a:spLocks noGrp="1"/>
          </p:cNvSpPr>
          <p:nvPr>
            <p:ph type="sldNum" sz="quarter" idx="12"/>
          </p:nvPr>
        </p:nvSpPr>
        <p:spPr/>
        <p:txBody>
          <a:bodyPr/>
          <a:lstStyle/>
          <a:p>
            <a:fld id="{D4B8F505-3FCB-4E94-BD38-3BAF39C0A1B3}" type="slidenum">
              <a:rPr lang="en-GB" smtClean="0"/>
              <a:pPr/>
              <a:t>29</a:t>
            </a:fld>
            <a:endParaRPr lang="en-GB" dirty="0"/>
          </a:p>
        </p:txBody>
      </p:sp>
      <p:sp>
        <p:nvSpPr>
          <p:cNvPr id="7" name="Textfeld 6">
            <a:extLst>
              <a:ext uri="{FF2B5EF4-FFF2-40B4-BE49-F238E27FC236}">
                <a16:creationId xmlns:a16="http://schemas.microsoft.com/office/drawing/2014/main" id="{D8B8F117-25E5-4E92-AFB6-84385E40A7C6}"/>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8" name="Grafik 7">
            <a:extLst>
              <a:ext uri="{FF2B5EF4-FFF2-40B4-BE49-F238E27FC236}">
                <a16:creationId xmlns:a16="http://schemas.microsoft.com/office/drawing/2014/main" id="{1E24E16B-B528-48E4-AA62-D7A037B333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9" name="Rechteck 8">
            <a:extLst>
              <a:ext uri="{FF2B5EF4-FFF2-40B4-BE49-F238E27FC236}">
                <a16:creationId xmlns:a16="http://schemas.microsoft.com/office/drawing/2014/main" id="{BDA26751-5684-49C8-A0D6-F995F9513EB2}"/>
              </a:ext>
            </a:extLst>
          </p:cNvPr>
          <p:cNvSpPr/>
          <p:nvPr/>
        </p:nvSpPr>
        <p:spPr>
          <a:xfrm>
            <a:off x="831850" y="6356350"/>
            <a:ext cx="5166094" cy="369332"/>
          </a:xfrm>
          <a:prstGeom prst="rect">
            <a:avLst/>
          </a:prstGeom>
        </p:spPr>
        <p:txBody>
          <a:bodyPr wrap="none">
            <a:spAutoFit/>
          </a:bodyPr>
          <a:lstStyle/>
          <a:p>
            <a:r>
              <a:rPr lang="de-CH" b="1" dirty="0">
                <a:solidFill>
                  <a:srgbClr val="2E2C70"/>
                </a:solidFill>
              </a:rPr>
              <a:t>B) Konkurrenz tierischer und pflanzlicher Ernährung </a:t>
            </a:r>
            <a:endParaRPr lang="en-GB" b="1" dirty="0">
              <a:solidFill>
                <a:srgbClr val="2E2C70"/>
              </a:solidFill>
            </a:endParaRPr>
          </a:p>
        </p:txBody>
      </p:sp>
    </p:spTree>
    <p:extLst>
      <p:ext uri="{BB962C8B-B14F-4D97-AF65-F5344CB8AC3E}">
        <p14:creationId xmlns:p14="http://schemas.microsoft.com/office/powerpoint/2010/main" val="172637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DE0D685-CA79-47D7-949E-CCB478812CF0}"/>
              </a:ext>
            </a:extLst>
          </p:cNvPr>
          <p:cNvSpPr>
            <a:spLocks noGrp="1"/>
          </p:cNvSpPr>
          <p:nvPr>
            <p:ph type="sldNum" sz="quarter" idx="12"/>
          </p:nvPr>
        </p:nvSpPr>
        <p:spPr/>
        <p:txBody>
          <a:bodyPr/>
          <a:lstStyle/>
          <a:p>
            <a:fld id="{D4B8F505-3FCB-4E94-BD38-3BAF39C0A1B3}" type="slidenum">
              <a:rPr lang="en-GB" smtClean="0"/>
              <a:pPr/>
              <a:t>3</a:t>
            </a:fld>
            <a:endParaRPr lang="en-GB" dirty="0"/>
          </a:p>
        </p:txBody>
      </p:sp>
      <p:pic>
        <p:nvPicPr>
          <p:cNvPr id="14" name="Grafik 13">
            <a:extLst>
              <a:ext uri="{FF2B5EF4-FFF2-40B4-BE49-F238E27FC236}">
                <a16:creationId xmlns:a16="http://schemas.microsoft.com/office/drawing/2014/main" id="{181E6926-C42B-DE4F-BFB6-10C8C622F70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8200" y="2136703"/>
            <a:ext cx="9640916" cy="4219647"/>
          </a:xfrm>
          <a:prstGeom prst="rect">
            <a:avLst/>
          </a:prstGeom>
        </p:spPr>
      </p:pic>
      <p:sp>
        <p:nvSpPr>
          <p:cNvPr id="5" name="Titel 4">
            <a:extLst>
              <a:ext uri="{FF2B5EF4-FFF2-40B4-BE49-F238E27FC236}">
                <a16:creationId xmlns:a16="http://schemas.microsoft.com/office/drawing/2014/main" id="{812125C3-854C-458A-A714-98FC3B94DDE5}"/>
              </a:ext>
            </a:extLst>
          </p:cNvPr>
          <p:cNvSpPr>
            <a:spLocks noGrp="1"/>
          </p:cNvSpPr>
          <p:nvPr>
            <p:ph type="title"/>
          </p:nvPr>
        </p:nvSpPr>
        <p:spPr/>
        <p:txBody>
          <a:bodyPr/>
          <a:lstStyle/>
          <a:p>
            <a:r>
              <a:rPr lang="en-GB" dirty="0" err="1"/>
              <a:t>Ablauf</a:t>
            </a:r>
            <a:endParaRPr lang="de-CH" dirty="0"/>
          </a:p>
        </p:txBody>
      </p:sp>
    </p:spTree>
    <p:extLst>
      <p:ext uri="{BB962C8B-B14F-4D97-AF65-F5344CB8AC3E}">
        <p14:creationId xmlns:p14="http://schemas.microsoft.com/office/powerpoint/2010/main" val="1042608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F13CAAD-DB03-4875-9583-A689CD81CC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65360" y="1993721"/>
            <a:ext cx="7395420" cy="4163610"/>
          </a:xfrm>
          <a:prstGeom prst="rect">
            <a:avLst/>
          </a:prstGeom>
        </p:spPr>
      </p:pic>
      <p:sp>
        <p:nvSpPr>
          <p:cNvPr id="2" name="Titel 1">
            <a:extLst>
              <a:ext uri="{FF2B5EF4-FFF2-40B4-BE49-F238E27FC236}">
                <a16:creationId xmlns:a16="http://schemas.microsoft.com/office/drawing/2014/main" id="{023057B7-E015-4B92-B2E3-F10B5B6FC088}"/>
              </a:ext>
            </a:extLst>
          </p:cNvPr>
          <p:cNvSpPr>
            <a:spLocks noGrp="1"/>
          </p:cNvSpPr>
          <p:nvPr>
            <p:ph type="title"/>
          </p:nvPr>
        </p:nvSpPr>
        <p:spPr>
          <a:xfrm>
            <a:off x="838199" y="1274400"/>
            <a:ext cx="11142785" cy="864000"/>
          </a:xfrm>
        </p:spPr>
        <p:txBody>
          <a:bodyPr>
            <a:noAutofit/>
          </a:bodyPr>
          <a:lstStyle/>
          <a:p>
            <a:r>
              <a:rPr lang="en-GB" sz="3800" dirty="0"/>
              <a:t>3. Feed no Food - </a:t>
            </a:r>
            <a:r>
              <a:rPr lang="de-CH" sz="3800" dirty="0"/>
              <a:t>Flächenverbrauch tierischer Produkte</a:t>
            </a:r>
            <a:endParaRPr lang="en-GB" sz="3800" dirty="0"/>
          </a:p>
        </p:txBody>
      </p:sp>
      <p:sp>
        <p:nvSpPr>
          <p:cNvPr id="3" name="Inhaltsplatzhalter 2">
            <a:extLst>
              <a:ext uri="{FF2B5EF4-FFF2-40B4-BE49-F238E27FC236}">
                <a16:creationId xmlns:a16="http://schemas.microsoft.com/office/drawing/2014/main" id="{D3751E41-005E-4FA3-A934-196F3C68DFCB}"/>
              </a:ext>
            </a:extLst>
          </p:cNvPr>
          <p:cNvSpPr>
            <a:spLocks noGrp="1"/>
          </p:cNvSpPr>
          <p:nvPr>
            <p:ph idx="1"/>
          </p:nvPr>
        </p:nvSpPr>
        <p:spPr>
          <a:xfrm>
            <a:off x="838200" y="2335875"/>
            <a:ext cx="3421284" cy="3841087"/>
          </a:xfrm>
        </p:spPr>
        <p:txBody>
          <a:bodyPr>
            <a:normAutofit fontScale="85000" lnSpcReduction="20000"/>
          </a:bodyPr>
          <a:lstStyle/>
          <a:p>
            <a:pPr marL="0" indent="0">
              <a:buNone/>
            </a:pPr>
            <a:endParaRPr lang="de-CH" dirty="0"/>
          </a:p>
          <a:p>
            <a:pPr>
              <a:buFont typeface="Wingdings" panose="05000000000000000000" pitchFamily="2" charset="2"/>
              <a:buChar char="Ø"/>
            </a:pPr>
            <a:r>
              <a:rPr lang="de-CH" dirty="0"/>
              <a:t>Überlegt euch, was die Darstellung bedeutet.</a:t>
            </a:r>
          </a:p>
          <a:p>
            <a:pPr>
              <a:buFont typeface="Wingdings" panose="05000000000000000000" pitchFamily="2" charset="2"/>
              <a:buChar char="Ø"/>
            </a:pPr>
            <a:r>
              <a:rPr lang="de-CH" dirty="0"/>
              <a:t>Wieso nimmt das Gewicht des Produkts bei der Verarbeitung des Schweins ab (von 2.5 kg auf 1 kg)?</a:t>
            </a:r>
          </a:p>
          <a:p>
            <a:pPr>
              <a:buFont typeface="Wingdings" panose="05000000000000000000" pitchFamily="2" charset="2"/>
              <a:buChar char="Ø"/>
            </a:pPr>
            <a:r>
              <a:rPr lang="de-CH" dirty="0"/>
              <a:t>Wieso nimmt das Gewicht beim Schritt von Mehl zu Brot und von Sojabohnen zu Tofu zu?</a:t>
            </a:r>
            <a:endParaRPr lang="en-GB" dirty="0"/>
          </a:p>
        </p:txBody>
      </p:sp>
      <p:sp>
        <p:nvSpPr>
          <p:cNvPr id="4" name="Foliennummernplatzhalter 3">
            <a:extLst>
              <a:ext uri="{FF2B5EF4-FFF2-40B4-BE49-F238E27FC236}">
                <a16:creationId xmlns:a16="http://schemas.microsoft.com/office/drawing/2014/main" id="{EF2F5FEA-3D7B-4D4D-B872-2F913AE8F33A}"/>
              </a:ext>
            </a:extLst>
          </p:cNvPr>
          <p:cNvSpPr>
            <a:spLocks noGrp="1"/>
          </p:cNvSpPr>
          <p:nvPr>
            <p:ph type="sldNum" sz="quarter" idx="12"/>
          </p:nvPr>
        </p:nvSpPr>
        <p:spPr/>
        <p:txBody>
          <a:bodyPr/>
          <a:lstStyle/>
          <a:p>
            <a:fld id="{D4B8F505-3FCB-4E94-BD38-3BAF39C0A1B3}" type="slidenum">
              <a:rPr lang="en-GB" smtClean="0"/>
              <a:pPr/>
              <a:t>30</a:t>
            </a:fld>
            <a:endParaRPr lang="en-GB" dirty="0"/>
          </a:p>
        </p:txBody>
      </p:sp>
      <p:sp>
        <p:nvSpPr>
          <p:cNvPr id="6" name="Textfeld 5">
            <a:extLst>
              <a:ext uri="{FF2B5EF4-FFF2-40B4-BE49-F238E27FC236}">
                <a16:creationId xmlns:a16="http://schemas.microsoft.com/office/drawing/2014/main" id="{C113849E-906D-427D-9F84-30203030D56D}"/>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7" name="Grafik 6">
            <a:extLst>
              <a:ext uri="{FF2B5EF4-FFF2-40B4-BE49-F238E27FC236}">
                <a16:creationId xmlns:a16="http://schemas.microsoft.com/office/drawing/2014/main" id="{3A729B71-2D67-4A30-BFF1-E1D69E290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8" name="Rechteck 7">
            <a:extLst>
              <a:ext uri="{FF2B5EF4-FFF2-40B4-BE49-F238E27FC236}">
                <a16:creationId xmlns:a16="http://schemas.microsoft.com/office/drawing/2014/main" id="{9082F88C-91E8-4D4C-9A3C-85D2CB924413}"/>
              </a:ext>
            </a:extLst>
          </p:cNvPr>
          <p:cNvSpPr/>
          <p:nvPr/>
        </p:nvSpPr>
        <p:spPr>
          <a:xfrm>
            <a:off x="831850" y="6356350"/>
            <a:ext cx="5166094" cy="369332"/>
          </a:xfrm>
          <a:prstGeom prst="rect">
            <a:avLst/>
          </a:prstGeom>
        </p:spPr>
        <p:txBody>
          <a:bodyPr wrap="none">
            <a:spAutoFit/>
          </a:bodyPr>
          <a:lstStyle/>
          <a:p>
            <a:r>
              <a:rPr lang="de-CH" b="1" dirty="0">
                <a:solidFill>
                  <a:srgbClr val="2E2C70"/>
                </a:solidFill>
              </a:rPr>
              <a:t>B) Konkurrenz tierischer und pflanzlicher Ernährung </a:t>
            </a:r>
            <a:endParaRPr lang="en-GB" b="1" dirty="0">
              <a:solidFill>
                <a:srgbClr val="2E2C70"/>
              </a:solidFill>
            </a:endParaRPr>
          </a:p>
        </p:txBody>
      </p:sp>
      <p:sp>
        <p:nvSpPr>
          <p:cNvPr id="9" name="Rechteck 8">
            <a:extLst>
              <a:ext uri="{FF2B5EF4-FFF2-40B4-BE49-F238E27FC236}">
                <a16:creationId xmlns:a16="http://schemas.microsoft.com/office/drawing/2014/main" id="{872030CB-1098-4037-9233-3C00C9A83CBC}"/>
              </a:ext>
            </a:extLst>
          </p:cNvPr>
          <p:cNvSpPr/>
          <p:nvPr/>
        </p:nvSpPr>
        <p:spPr>
          <a:xfrm>
            <a:off x="831850" y="1905870"/>
            <a:ext cx="9150350" cy="461665"/>
          </a:xfrm>
          <a:prstGeom prst="rect">
            <a:avLst/>
          </a:prstGeom>
        </p:spPr>
        <p:txBody>
          <a:bodyPr wrap="square">
            <a:spAutoFit/>
          </a:bodyPr>
          <a:lstStyle/>
          <a:p>
            <a:r>
              <a:rPr lang="en-GB" sz="2400" b="1" dirty="0" err="1"/>
              <a:t>Infoblatt</a:t>
            </a:r>
            <a:endParaRPr lang="en-GB" sz="2400" b="1" dirty="0"/>
          </a:p>
        </p:txBody>
      </p:sp>
    </p:spTree>
    <p:extLst>
      <p:ext uri="{BB962C8B-B14F-4D97-AF65-F5344CB8AC3E}">
        <p14:creationId xmlns:p14="http://schemas.microsoft.com/office/powerpoint/2010/main" val="573982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17C59-96D5-4448-B855-FC9BA5E74B22}"/>
              </a:ext>
            </a:extLst>
          </p:cNvPr>
          <p:cNvSpPr>
            <a:spLocks noGrp="1"/>
          </p:cNvSpPr>
          <p:nvPr>
            <p:ph type="title"/>
          </p:nvPr>
        </p:nvSpPr>
        <p:spPr>
          <a:xfrm>
            <a:off x="838200" y="1274400"/>
            <a:ext cx="11025554" cy="864000"/>
          </a:xfrm>
        </p:spPr>
        <p:txBody>
          <a:bodyPr>
            <a:noAutofit/>
          </a:bodyPr>
          <a:lstStyle/>
          <a:p>
            <a:r>
              <a:rPr lang="en-GB" sz="3800" dirty="0"/>
              <a:t>3. Feed no Food - </a:t>
            </a:r>
            <a:r>
              <a:rPr lang="de-CH" sz="3800" dirty="0"/>
              <a:t>Flächenverbrauch tierischer Produkte</a:t>
            </a:r>
            <a:endParaRPr lang="en-GB" sz="3800" dirty="0"/>
          </a:p>
        </p:txBody>
      </p:sp>
      <p:sp>
        <p:nvSpPr>
          <p:cNvPr id="3" name="Inhaltsplatzhalter 2">
            <a:extLst>
              <a:ext uri="{FF2B5EF4-FFF2-40B4-BE49-F238E27FC236}">
                <a16:creationId xmlns:a16="http://schemas.microsoft.com/office/drawing/2014/main" id="{22E94E31-C0BA-4565-B868-C4EE5A4E927D}"/>
              </a:ext>
            </a:extLst>
          </p:cNvPr>
          <p:cNvSpPr>
            <a:spLocks noGrp="1"/>
          </p:cNvSpPr>
          <p:nvPr>
            <p:ph idx="1"/>
          </p:nvPr>
        </p:nvSpPr>
        <p:spPr>
          <a:xfrm>
            <a:off x="838199" y="2335875"/>
            <a:ext cx="8475617" cy="3841087"/>
          </a:xfrm>
        </p:spPr>
        <p:txBody>
          <a:bodyPr>
            <a:normAutofit fontScale="70000" lnSpcReduction="20000"/>
          </a:bodyPr>
          <a:lstStyle/>
          <a:p>
            <a:pPr marL="0" indent="0">
              <a:buNone/>
            </a:pPr>
            <a:endParaRPr lang="de-CH" dirty="0"/>
          </a:p>
          <a:p>
            <a:pPr>
              <a:buFont typeface="Wingdings" panose="05000000000000000000" pitchFamily="2" charset="2"/>
              <a:buChar char="ü"/>
            </a:pPr>
            <a:r>
              <a:rPr lang="de-CH" dirty="0"/>
              <a:t>Wenn Ackerkulturen an Tiere verfüttert werden, brauchen die Tiere einerseits einen Teil der Energie aus dem Futter um den täglichen Energiebedarf zu stillen. Ein anderer Teil dient dem den Aufbau von Knochen, Muskeln, etc. Da nach dem Schlachten nicht alle Teile des Tieres gegessen werden können (z.B. Knochen oder Knorpel), geht ein Teil der Energie verloren.</a:t>
            </a:r>
          </a:p>
          <a:p>
            <a:pPr>
              <a:buFont typeface="Wingdings" panose="05000000000000000000" pitchFamily="2" charset="2"/>
              <a:buChar char="ü"/>
            </a:pPr>
            <a:r>
              <a:rPr lang="de-CH" dirty="0"/>
              <a:t>Beim Schwein geht 60% des Tieres während dem Schlachten verloren (das Tier verliert viel Wasser, ausserdem können z.B. Knochen nicht gegessen werden). Das Schweinefleisch enthält aber auch immer noch Wasser.</a:t>
            </a:r>
          </a:p>
          <a:p>
            <a:pPr>
              <a:buFont typeface="Wingdings" panose="05000000000000000000" pitchFamily="2" charset="2"/>
              <a:buChar char="ü"/>
            </a:pPr>
            <a:r>
              <a:rPr lang="de-CH" dirty="0"/>
              <a:t>Beim Mehl wird hingegen Wasser dazugegeben, darum gibt es aus 5 kg Mehl 7.5 kg Brot. Bei den Sojabohnen ist es dasselbe wie beim Mehl, auch dort ist die Zugabe von Wasser der Hauptgrund dafür, dass das Produkt Tofu schwerer ist.</a:t>
            </a:r>
          </a:p>
        </p:txBody>
      </p:sp>
      <p:sp>
        <p:nvSpPr>
          <p:cNvPr id="4" name="Foliennummernplatzhalter 3">
            <a:extLst>
              <a:ext uri="{FF2B5EF4-FFF2-40B4-BE49-F238E27FC236}">
                <a16:creationId xmlns:a16="http://schemas.microsoft.com/office/drawing/2014/main" id="{6BC80279-0C80-4F4C-8813-C73B5BAC8808}"/>
              </a:ext>
            </a:extLst>
          </p:cNvPr>
          <p:cNvSpPr>
            <a:spLocks noGrp="1"/>
          </p:cNvSpPr>
          <p:nvPr>
            <p:ph type="sldNum" sz="quarter" idx="12"/>
          </p:nvPr>
        </p:nvSpPr>
        <p:spPr/>
        <p:txBody>
          <a:bodyPr/>
          <a:lstStyle/>
          <a:p>
            <a:fld id="{D4B8F505-3FCB-4E94-BD38-3BAF39C0A1B3}" type="slidenum">
              <a:rPr lang="en-GB" smtClean="0"/>
              <a:pPr/>
              <a:t>31</a:t>
            </a:fld>
            <a:endParaRPr lang="en-GB" dirty="0"/>
          </a:p>
        </p:txBody>
      </p:sp>
      <p:pic>
        <p:nvPicPr>
          <p:cNvPr id="8" name="Grafik 7" descr="Ein Bild, das Königin enthält.&#10;&#10;Automatisch generierte Beschreibung">
            <a:extLst>
              <a:ext uri="{FF2B5EF4-FFF2-40B4-BE49-F238E27FC236}">
                <a16:creationId xmlns:a16="http://schemas.microsoft.com/office/drawing/2014/main" id="{969D4C66-90CD-4686-A443-F6BCDF6B2C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77209" y="2939143"/>
            <a:ext cx="3122049" cy="2960564"/>
          </a:xfrm>
          <a:prstGeom prst="rect">
            <a:avLst/>
          </a:prstGeom>
        </p:spPr>
      </p:pic>
      <p:sp>
        <p:nvSpPr>
          <p:cNvPr id="9" name="Textfeld 8">
            <a:extLst>
              <a:ext uri="{FF2B5EF4-FFF2-40B4-BE49-F238E27FC236}">
                <a16:creationId xmlns:a16="http://schemas.microsoft.com/office/drawing/2014/main" id="{F67B971A-D9F1-407A-9A3C-F7E507EA38BC}"/>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0" name="Grafik 9">
            <a:extLst>
              <a:ext uri="{FF2B5EF4-FFF2-40B4-BE49-F238E27FC236}">
                <a16:creationId xmlns:a16="http://schemas.microsoft.com/office/drawing/2014/main" id="{CF27890F-45D3-482F-828E-644E255BEF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11" name="Rechteck 10">
            <a:extLst>
              <a:ext uri="{FF2B5EF4-FFF2-40B4-BE49-F238E27FC236}">
                <a16:creationId xmlns:a16="http://schemas.microsoft.com/office/drawing/2014/main" id="{58A7F682-3D74-4A19-8246-8F9FBF87CBD0}"/>
              </a:ext>
            </a:extLst>
          </p:cNvPr>
          <p:cNvSpPr/>
          <p:nvPr/>
        </p:nvSpPr>
        <p:spPr>
          <a:xfrm>
            <a:off x="831850" y="6356350"/>
            <a:ext cx="5166094" cy="369332"/>
          </a:xfrm>
          <a:prstGeom prst="rect">
            <a:avLst/>
          </a:prstGeom>
        </p:spPr>
        <p:txBody>
          <a:bodyPr wrap="none">
            <a:spAutoFit/>
          </a:bodyPr>
          <a:lstStyle/>
          <a:p>
            <a:r>
              <a:rPr lang="de-CH" b="1" dirty="0">
                <a:solidFill>
                  <a:srgbClr val="2E2C70"/>
                </a:solidFill>
              </a:rPr>
              <a:t>B) Konkurrenz tierischer und pflanzlicher Ernährung </a:t>
            </a:r>
            <a:endParaRPr lang="en-GB" b="1" dirty="0">
              <a:solidFill>
                <a:srgbClr val="2E2C70"/>
              </a:solidFill>
            </a:endParaRPr>
          </a:p>
        </p:txBody>
      </p:sp>
      <p:sp>
        <p:nvSpPr>
          <p:cNvPr id="12" name="Rechteck 11">
            <a:extLst>
              <a:ext uri="{FF2B5EF4-FFF2-40B4-BE49-F238E27FC236}">
                <a16:creationId xmlns:a16="http://schemas.microsoft.com/office/drawing/2014/main" id="{E77F9428-6FF4-423C-887A-8C9CFA0819BE}"/>
              </a:ext>
            </a:extLst>
          </p:cNvPr>
          <p:cNvSpPr/>
          <p:nvPr/>
        </p:nvSpPr>
        <p:spPr>
          <a:xfrm>
            <a:off x="831850" y="1905870"/>
            <a:ext cx="9150350" cy="461665"/>
          </a:xfrm>
          <a:prstGeom prst="rect">
            <a:avLst/>
          </a:prstGeom>
        </p:spPr>
        <p:txBody>
          <a:bodyPr wrap="square">
            <a:spAutoFit/>
          </a:bodyPr>
          <a:lstStyle/>
          <a:p>
            <a:r>
              <a:rPr lang="en-GB" sz="2400" b="1" dirty="0" err="1"/>
              <a:t>Lösungen</a:t>
            </a:r>
            <a:endParaRPr lang="en-GB" sz="2400" b="1" dirty="0"/>
          </a:p>
        </p:txBody>
      </p:sp>
    </p:spTree>
    <p:extLst>
      <p:ext uri="{BB962C8B-B14F-4D97-AF65-F5344CB8AC3E}">
        <p14:creationId xmlns:p14="http://schemas.microsoft.com/office/powerpoint/2010/main" val="599603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17C59-96D5-4448-B855-FC9BA5E74B22}"/>
              </a:ext>
            </a:extLst>
          </p:cNvPr>
          <p:cNvSpPr>
            <a:spLocks noGrp="1"/>
          </p:cNvSpPr>
          <p:nvPr>
            <p:ph type="title"/>
          </p:nvPr>
        </p:nvSpPr>
        <p:spPr/>
        <p:txBody>
          <a:bodyPr>
            <a:normAutofit/>
          </a:bodyPr>
          <a:lstStyle/>
          <a:p>
            <a:r>
              <a:rPr lang="de-CH" dirty="0"/>
              <a:t>4. Abschlussdiskussion</a:t>
            </a:r>
            <a:endParaRPr lang="en-GB" dirty="0"/>
          </a:p>
        </p:txBody>
      </p:sp>
      <p:sp>
        <p:nvSpPr>
          <p:cNvPr id="3" name="Inhaltsplatzhalter 2">
            <a:extLst>
              <a:ext uri="{FF2B5EF4-FFF2-40B4-BE49-F238E27FC236}">
                <a16:creationId xmlns:a16="http://schemas.microsoft.com/office/drawing/2014/main" id="{22E94E31-C0BA-4565-B868-C4EE5A4E927D}"/>
              </a:ext>
            </a:extLst>
          </p:cNvPr>
          <p:cNvSpPr>
            <a:spLocks noGrp="1"/>
          </p:cNvSpPr>
          <p:nvPr>
            <p:ph idx="1"/>
          </p:nvPr>
        </p:nvSpPr>
        <p:spPr>
          <a:xfrm>
            <a:off x="838200" y="2335875"/>
            <a:ext cx="4334691" cy="3841087"/>
          </a:xfrm>
        </p:spPr>
        <p:txBody>
          <a:bodyPr>
            <a:normAutofit/>
          </a:bodyPr>
          <a:lstStyle/>
          <a:p>
            <a:pPr>
              <a:buFont typeface="Wingdings" panose="05000000000000000000" pitchFamily="2" charset="2"/>
              <a:buChar char="Ø"/>
            </a:pPr>
            <a:r>
              <a:rPr lang="de-CH" dirty="0"/>
              <a:t>Schaut euch nochmals euer Arbeitsblatt B2 an. Was müsste sich auf dem Arbeitsblatt (in der Schweiz) verändern, damit wir weniger Ackerfläche im In- und Ausland benötigen würden?</a:t>
            </a:r>
          </a:p>
          <a:p>
            <a:pPr marL="0" indent="0">
              <a:buNone/>
            </a:pPr>
            <a:endParaRPr lang="en-GB" dirty="0"/>
          </a:p>
        </p:txBody>
      </p:sp>
      <p:sp>
        <p:nvSpPr>
          <p:cNvPr id="4" name="Foliennummernplatzhalter 3">
            <a:extLst>
              <a:ext uri="{FF2B5EF4-FFF2-40B4-BE49-F238E27FC236}">
                <a16:creationId xmlns:a16="http://schemas.microsoft.com/office/drawing/2014/main" id="{6BC80279-0C80-4F4C-8813-C73B5BAC8808}"/>
              </a:ext>
            </a:extLst>
          </p:cNvPr>
          <p:cNvSpPr>
            <a:spLocks noGrp="1"/>
          </p:cNvSpPr>
          <p:nvPr>
            <p:ph type="sldNum" sz="quarter" idx="12"/>
          </p:nvPr>
        </p:nvSpPr>
        <p:spPr/>
        <p:txBody>
          <a:bodyPr/>
          <a:lstStyle/>
          <a:p>
            <a:fld id="{D4B8F505-3FCB-4E94-BD38-3BAF39C0A1B3}" type="slidenum">
              <a:rPr lang="en-GB" smtClean="0"/>
              <a:pPr/>
              <a:t>32</a:t>
            </a:fld>
            <a:endParaRPr lang="en-GB" dirty="0"/>
          </a:p>
        </p:txBody>
      </p:sp>
      <p:sp>
        <p:nvSpPr>
          <p:cNvPr id="9" name="Textfeld 8">
            <a:extLst>
              <a:ext uri="{FF2B5EF4-FFF2-40B4-BE49-F238E27FC236}">
                <a16:creationId xmlns:a16="http://schemas.microsoft.com/office/drawing/2014/main" id="{F67B971A-D9F1-407A-9A3C-F7E507EA38BC}"/>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0" name="Grafik 9">
            <a:extLst>
              <a:ext uri="{FF2B5EF4-FFF2-40B4-BE49-F238E27FC236}">
                <a16:creationId xmlns:a16="http://schemas.microsoft.com/office/drawing/2014/main" id="{CF27890F-45D3-482F-828E-644E255BEF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11" name="Rechteck 10">
            <a:extLst>
              <a:ext uri="{FF2B5EF4-FFF2-40B4-BE49-F238E27FC236}">
                <a16:creationId xmlns:a16="http://schemas.microsoft.com/office/drawing/2014/main" id="{58A7F682-3D74-4A19-8246-8F9FBF87CBD0}"/>
              </a:ext>
            </a:extLst>
          </p:cNvPr>
          <p:cNvSpPr/>
          <p:nvPr/>
        </p:nvSpPr>
        <p:spPr>
          <a:xfrm>
            <a:off x="831850" y="6356350"/>
            <a:ext cx="5166094" cy="369332"/>
          </a:xfrm>
          <a:prstGeom prst="rect">
            <a:avLst/>
          </a:prstGeom>
        </p:spPr>
        <p:txBody>
          <a:bodyPr wrap="none">
            <a:spAutoFit/>
          </a:bodyPr>
          <a:lstStyle/>
          <a:p>
            <a:r>
              <a:rPr lang="de-CH" b="1" dirty="0">
                <a:solidFill>
                  <a:srgbClr val="2E2C70"/>
                </a:solidFill>
              </a:rPr>
              <a:t>B) Konkurrenz tierischer und pflanzlicher Ernährung </a:t>
            </a:r>
            <a:endParaRPr lang="en-GB" b="1" dirty="0">
              <a:solidFill>
                <a:srgbClr val="2E2C70"/>
              </a:solidFill>
            </a:endParaRPr>
          </a:p>
        </p:txBody>
      </p:sp>
      <p:pic>
        <p:nvPicPr>
          <p:cNvPr id="12" name="Grafik 11">
            <a:extLst>
              <a:ext uri="{FF2B5EF4-FFF2-40B4-BE49-F238E27FC236}">
                <a16:creationId xmlns:a16="http://schemas.microsoft.com/office/drawing/2014/main" id="{8AD6297D-CBF5-45B5-BA56-4CD21D83F6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41156" y="2316091"/>
            <a:ext cx="6321048" cy="3692823"/>
          </a:xfrm>
          <a:prstGeom prst="rect">
            <a:avLst/>
          </a:prstGeom>
        </p:spPr>
      </p:pic>
    </p:spTree>
    <p:extLst>
      <p:ext uri="{BB962C8B-B14F-4D97-AF65-F5344CB8AC3E}">
        <p14:creationId xmlns:p14="http://schemas.microsoft.com/office/powerpoint/2010/main" val="3055892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17C59-96D5-4448-B855-FC9BA5E74B22}"/>
              </a:ext>
            </a:extLst>
          </p:cNvPr>
          <p:cNvSpPr>
            <a:spLocks noGrp="1"/>
          </p:cNvSpPr>
          <p:nvPr>
            <p:ph type="title"/>
          </p:nvPr>
        </p:nvSpPr>
        <p:spPr/>
        <p:txBody>
          <a:bodyPr>
            <a:normAutofit/>
          </a:bodyPr>
          <a:lstStyle/>
          <a:p>
            <a:r>
              <a:rPr lang="de-CH" dirty="0"/>
              <a:t>4. Abschlussdiskussion</a:t>
            </a:r>
            <a:endParaRPr lang="en-GB" dirty="0"/>
          </a:p>
        </p:txBody>
      </p:sp>
      <p:sp>
        <p:nvSpPr>
          <p:cNvPr id="3" name="Inhaltsplatzhalter 2">
            <a:extLst>
              <a:ext uri="{FF2B5EF4-FFF2-40B4-BE49-F238E27FC236}">
                <a16:creationId xmlns:a16="http://schemas.microsoft.com/office/drawing/2014/main" id="{22E94E31-C0BA-4565-B868-C4EE5A4E927D}"/>
              </a:ext>
            </a:extLst>
          </p:cNvPr>
          <p:cNvSpPr>
            <a:spLocks noGrp="1"/>
          </p:cNvSpPr>
          <p:nvPr>
            <p:ph idx="1"/>
          </p:nvPr>
        </p:nvSpPr>
        <p:spPr>
          <a:xfrm>
            <a:off x="838200" y="2335875"/>
            <a:ext cx="5166094" cy="3841087"/>
          </a:xfrm>
        </p:spPr>
        <p:txBody>
          <a:bodyPr>
            <a:normAutofit/>
          </a:bodyPr>
          <a:lstStyle/>
          <a:p>
            <a:pPr>
              <a:buFont typeface="Wingdings" panose="05000000000000000000" pitchFamily="2" charset="2"/>
              <a:buChar char="Ø"/>
            </a:pPr>
            <a:r>
              <a:rPr lang="de-CH" dirty="0"/>
              <a:t>Was hätte das für einen Einfluss auf unsere Ernährung? </a:t>
            </a:r>
          </a:p>
          <a:p>
            <a:pPr marL="0" indent="0">
              <a:buNone/>
            </a:pPr>
            <a:r>
              <a:rPr lang="de-CH" i="1" dirty="0"/>
              <a:t>(siehe Infoblatt «Fleischkonsum in der Schweiz»)</a:t>
            </a:r>
            <a:endParaRPr lang="en-GB" i="1" dirty="0"/>
          </a:p>
        </p:txBody>
      </p:sp>
      <p:sp>
        <p:nvSpPr>
          <p:cNvPr id="4" name="Foliennummernplatzhalter 3">
            <a:extLst>
              <a:ext uri="{FF2B5EF4-FFF2-40B4-BE49-F238E27FC236}">
                <a16:creationId xmlns:a16="http://schemas.microsoft.com/office/drawing/2014/main" id="{6BC80279-0C80-4F4C-8813-C73B5BAC8808}"/>
              </a:ext>
            </a:extLst>
          </p:cNvPr>
          <p:cNvSpPr>
            <a:spLocks noGrp="1"/>
          </p:cNvSpPr>
          <p:nvPr>
            <p:ph type="sldNum" sz="quarter" idx="12"/>
          </p:nvPr>
        </p:nvSpPr>
        <p:spPr/>
        <p:txBody>
          <a:bodyPr/>
          <a:lstStyle/>
          <a:p>
            <a:fld id="{D4B8F505-3FCB-4E94-BD38-3BAF39C0A1B3}" type="slidenum">
              <a:rPr lang="en-GB" smtClean="0"/>
              <a:pPr/>
              <a:t>33</a:t>
            </a:fld>
            <a:endParaRPr lang="en-GB" dirty="0"/>
          </a:p>
        </p:txBody>
      </p:sp>
      <p:sp>
        <p:nvSpPr>
          <p:cNvPr id="9" name="Textfeld 8">
            <a:extLst>
              <a:ext uri="{FF2B5EF4-FFF2-40B4-BE49-F238E27FC236}">
                <a16:creationId xmlns:a16="http://schemas.microsoft.com/office/drawing/2014/main" id="{F67B971A-D9F1-407A-9A3C-F7E507EA38BC}"/>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0" name="Grafik 9">
            <a:extLst>
              <a:ext uri="{FF2B5EF4-FFF2-40B4-BE49-F238E27FC236}">
                <a16:creationId xmlns:a16="http://schemas.microsoft.com/office/drawing/2014/main" id="{CF27890F-45D3-482F-828E-644E255BEF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11" name="Rechteck 10">
            <a:extLst>
              <a:ext uri="{FF2B5EF4-FFF2-40B4-BE49-F238E27FC236}">
                <a16:creationId xmlns:a16="http://schemas.microsoft.com/office/drawing/2014/main" id="{58A7F682-3D74-4A19-8246-8F9FBF87CBD0}"/>
              </a:ext>
            </a:extLst>
          </p:cNvPr>
          <p:cNvSpPr/>
          <p:nvPr/>
        </p:nvSpPr>
        <p:spPr>
          <a:xfrm>
            <a:off x="831850" y="6356350"/>
            <a:ext cx="5166094" cy="369332"/>
          </a:xfrm>
          <a:prstGeom prst="rect">
            <a:avLst/>
          </a:prstGeom>
        </p:spPr>
        <p:txBody>
          <a:bodyPr wrap="none">
            <a:spAutoFit/>
          </a:bodyPr>
          <a:lstStyle/>
          <a:p>
            <a:r>
              <a:rPr lang="de-CH" b="1" dirty="0">
                <a:solidFill>
                  <a:srgbClr val="2E2C70"/>
                </a:solidFill>
              </a:rPr>
              <a:t>B) Konkurrenz tierischer und pflanzlicher Ernährung </a:t>
            </a:r>
            <a:endParaRPr lang="en-GB" b="1" dirty="0">
              <a:solidFill>
                <a:srgbClr val="2E2C70"/>
              </a:solidFill>
            </a:endParaRPr>
          </a:p>
        </p:txBody>
      </p:sp>
      <p:pic>
        <p:nvPicPr>
          <p:cNvPr id="5" name="Grafik 4">
            <a:extLst>
              <a:ext uri="{FF2B5EF4-FFF2-40B4-BE49-F238E27FC236}">
                <a16:creationId xmlns:a16="http://schemas.microsoft.com/office/drawing/2014/main" id="{69E9574D-1348-4399-8A3F-ECE4CEFE55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68056" y="1356604"/>
            <a:ext cx="5081587" cy="4999746"/>
          </a:xfrm>
          <a:prstGeom prst="rect">
            <a:avLst/>
          </a:prstGeom>
        </p:spPr>
      </p:pic>
    </p:spTree>
    <p:extLst>
      <p:ext uri="{BB962C8B-B14F-4D97-AF65-F5344CB8AC3E}">
        <p14:creationId xmlns:p14="http://schemas.microsoft.com/office/powerpoint/2010/main" val="2787539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9418C-91DA-41CC-B974-29FEB983F772}"/>
              </a:ext>
            </a:extLst>
          </p:cNvPr>
          <p:cNvSpPr>
            <a:spLocks noGrp="1"/>
          </p:cNvSpPr>
          <p:nvPr>
            <p:ph type="title"/>
          </p:nvPr>
        </p:nvSpPr>
        <p:spPr/>
        <p:txBody>
          <a:bodyPr/>
          <a:lstStyle/>
          <a:p>
            <a:r>
              <a:rPr lang="en-GB" dirty="0">
                <a:solidFill>
                  <a:srgbClr val="2E2C70"/>
                </a:solidFill>
              </a:rPr>
              <a:t>Phase 3</a:t>
            </a:r>
          </a:p>
        </p:txBody>
      </p:sp>
      <p:sp>
        <p:nvSpPr>
          <p:cNvPr id="3" name="Textplatzhalter 2">
            <a:extLst>
              <a:ext uri="{FF2B5EF4-FFF2-40B4-BE49-F238E27FC236}">
                <a16:creationId xmlns:a16="http://schemas.microsoft.com/office/drawing/2014/main" id="{A0C5C960-5649-4C8D-A631-7ED5BA93F8AE}"/>
              </a:ext>
            </a:extLst>
          </p:cNvPr>
          <p:cNvSpPr>
            <a:spLocks noGrp="1"/>
          </p:cNvSpPr>
          <p:nvPr>
            <p:ph type="body" idx="1"/>
          </p:nvPr>
        </p:nvSpPr>
        <p:spPr/>
        <p:txBody>
          <a:bodyPr>
            <a:normAutofit/>
          </a:bodyPr>
          <a:lstStyle/>
          <a:p>
            <a:r>
              <a:rPr lang="de-CH" dirty="0"/>
              <a:t>Vertiefungsmodul </a:t>
            </a:r>
          </a:p>
          <a:p>
            <a:r>
              <a:rPr lang="de-CH" dirty="0"/>
              <a:t>C) Import von Nahrungsmitteln 45’</a:t>
            </a:r>
          </a:p>
          <a:p>
            <a:endParaRPr lang="en-GB" dirty="0"/>
          </a:p>
        </p:txBody>
      </p:sp>
      <p:sp>
        <p:nvSpPr>
          <p:cNvPr id="4" name="Foliennummernplatzhalter 3">
            <a:extLst>
              <a:ext uri="{FF2B5EF4-FFF2-40B4-BE49-F238E27FC236}">
                <a16:creationId xmlns:a16="http://schemas.microsoft.com/office/drawing/2014/main" id="{40D79870-272B-42E2-9705-11897A0D2C24}"/>
              </a:ext>
            </a:extLst>
          </p:cNvPr>
          <p:cNvSpPr>
            <a:spLocks noGrp="1"/>
          </p:cNvSpPr>
          <p:nvPr>
            <p:ph type="sldNum" sz="quarter" idx="12"/>
          </p:nvPr>
        </p:nvSpPr>
        <p:spPr/>
        <p:txBody>
          <a:bodyPr/>
          <a:lstStyle/>
          <a:p>
            <a:fld id="{D4B8F505-3FCB-4E94-BD38-3BAF39C0A1B3}" type="slidenum">
              <a:rPr lang="en-GB" smtClean="0"/>
              <a:t>34</a:t>
            </a:fld>
            <a:endParaRPr lang="en-GB"/>
          </a:p>
        </p:txBody>
      </p:sp>
      <p:pic>
        <p:nvPicPr>
          <p:cNvPr id="7" name="Grafik 6">
            <a:extLst>
              <a:ext uri="{FF2B5EF4-FFF2-40B4-BE49-F238E27FC236}">
                <a16:creationId xmlns:a16="http://schemas.microsoft.com/office/drawing/2014/main" id="{05658041-6EA0-462D-82B0-A9821FAE87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2341921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17C59-96D5-4448-B855-FC9BA5E74B22}"/>
              </a:ext>
            </a:extLst>
          </p:cNvPr>
          <p:cNvSpPr>
            <a:spLocks noGrp="1"/>
          </p:cNvSpPr>
          <p:nvPr>
            <p:ph type="title"/>
          </p:nvPr>
        </p:nvSpPr>
        <p:spPr/>
        <p:txBody>
          <a:bodyPr>
            <a:normAutofit/>
          </a:bodyPr>
          <a:lstStyle/>
          <a:p>
            <a:r>
              <a:rPr lang="de-CH" dirty="0"/>
              <a:t>1. Selbstversorgungsgrad</a:t>
            </a:r>
            <a:endParaRPr lang="en-GB" dirty="0"/>
          </a:p>
        </p:txBody>
      </p:sp>
      <p:sp>
        <p:nvSpPr>
          <p:cNvPr id="3" name="Inhaltsplatzhalter 2">
            <a:extLst>
              <a:ext uri="{FF2B5EF4-FFF2-40B4-BE49-F238E27FC236}">
                <a16:creationId xmlns:a16="http://schemas.microsoft.com/office/drawing/2014/main" id="{22E94E31-C0BA-4565-B868-C4EE5A4E927D}"/>
              </a:ext>
            </a:extLst>
          </p:cNvPr>
          <p:cNvSpPr>
            <a:spLocks noGrp="1"/>
          </p:cNvSpPr>
          <p:nvPr>
            <p:ph idx="1"/>
          </p:nvPr>
        </p:nvSpPr>
        <p:spPr>
          <a:xfrm>
            <a:off x="838199" y="2335875"/>
            <a:ext cx="10354520" cy="1969907"/>
          </a:xfrm>
        </p:spPr>
        <p:txBody>
          <a:bodyPr>
            <a:normAutofit fontScale="85000" lnSpcReduction="10000"/>
          </a:bodyPr>
          <a:lstStyle/>
          <a:p>
            <a:pPr marL="0" indent="0">
              <a:buNone/>
            </a:pPr>
            <a:endParaRPr lang="de-CH" b="1" dirty="0"/>
          </a:p>
          <a:p>
            <a:r>
              <a:rPr lang="de-CH" dirty="0">
                <a:solidFill>
                  <a:srgbClr val="ACB237"/>
                </a:solidFill>
              </a:rPr>
              <a:t>Lest den Einführungstext </a:t>
            </a:r>
          </a:p>
          <a:p>
            <a:r>
              <a:rPr lang="de-CH" dirty="0">
                <a:solidFill>
                  <a:srgbClr val="ACB237"/>
                </a:solidFill>
              </a:rPr>
              <a:t>Diskutiert in eurer Gruppe zu welchem Anteil wir die aufgeführten Produkte in der Schweiz produzieren, bzw. wie viel wir importieren müssen. Tragt die Produkte bei den </a:t>
            </a:r>
            <a:r>
              <a:rPr lang="en-GB" dirty="0" err="1">
                <a:solidFill>
                  <a:srgbClr val="ACB237"/>
                </a:solidFill>
              </a:rPr>
              <a:t>entsprechenden</a:t>
            </a:r>
            <a:r>
              <a:rPr lang="en-GB" dirty="0">
                <a:solidFill>
                  <a:srgbClr val="ACB237"/>
                </a:solidFill>
              </a:rPr>
              <a:t> “</a:t>
            </a:r>
            <a:r>
              <a:rPr lang="en-GB" dirty="0" err="1">
                <a:solidFill>
                  <a:srgbClr val="ACB237"/>
                </a:solidFill>
              </a:rPr>
              <a:t>Selbstversorgungsgrad-Kategorien</a:t>
            </a:r>
            <a:r>
              <a:rPr lang="en-GB" dirty="0">
                <a:solidFill>
                  <a:srgbClr val="ACB237"/>
                </a:solidFill>
              </a:rPr>
              <a:t>” </a:t>
            </a:r>
            <a:r>
              <a:rPr lang="en-GB" dirty="0" err="1">
                <a:solidFill>
                  <a:srgbClr val="ACB237"/>
                </a:solidFill>
              </a:rPr>
              <a:t>ein</a:t>
            </a:r>
            <a:r>
              <a:rPr lang="en-GB" dirty="0">
                <a:solidFill>
                  <a:srgbClr val="ACB237"/>
                </a:solidFill>
              </a:rPr>
              <a:t>.</a:t>
            </a:r>
          </a:p>
        </p:txBody>
      </p:sp>
      <p:sp>
        <p:nvSpPr>
          <p:cNvPr id="4" name="Foliennummernplatzhalter 3">
            <a:extLst>
              <a:ext uri="{FF2B5EF4-FFF2-40B4-BE49-F238E27FC236}">
                <a16:creationId xmlns:a16="http://schemas.microsoft.com/office/drawing/2014/main" id="{6BC80279-0C80-4F4C-8813-C73B5BAC8808}"/>
              </a:ext>
            </a:extLst>
          </p:cNvPr>
          <p:cNvSpPr>
            <a:spLocks noGrp="1"/>
          </p:cNvSpPr>
          <p:nvPr>
            <p:ph type="sldNum" sz="quarter" idx="12"/>
          </p:nvPr>
        </p:nvSpPr>
        <p:spPr/>
        <p:txBody>
          <a:bodyPr/>
          <a:lstStyle/>
          <a:p>
            <a:fld id="{D4B8F505-3FCB-4E94-BD38-3BAF39C0A1B3}" type="slidenum">
              <a:rPr lang="en-GB" smtClean="0"/>
              <a:pPr/>
              <a:t>35</a:t>
            </a:fld>
            <a:endParaRPr lang="en-GB" dirty="0"/>
          </a:p>
        </p:txBody>
      </p:sp>
      <p:sp>
        <p:nvSpPr>
          <p:cNvPr id="9" name="Textfeld 8">
            <a:extLst>
              <a:ext uri="{FF2B5EF4-FFF2-40B4-BE49-F238E27FC236}">
                <a16:creationId xmlns:a16="http://schemas.microsoft.com/office/drawing/2014/main" id="{F67B971A-D9F1-407A-9A3C-F7E507EA38BC}"/>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0" name="Grafik 9">
            <a:extLst>
              <a:ext uri="{FF2B5EF4-FFF2-40B4-BE49-F238E27FC236}">
                <a16:creationId xmlns:a16="http://schemas.microsoft.com/office/drawing/2014/main" id="{CF27890F-45D3-482F-828E-644E255BEF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11" name="Rechteck 10">
            <a:extLst>
              <a:ext uri="{FF2B5EF4-FFF2-40B4-BE49-F238E27FC236}">
                <a16:creationId xmlns:a16="http://schemas.microsoft.com/office/drawing/2014/main" id="{58A7F682-3D74-4A19-8246-8F9FBF87CBD0}"/>
              </a:ext>
            </a:extLst>
          </p:cNvPr>
          <p:cNvSpPr/>
          <p:nvPr/>
        </p:nvSpPr>
        <p:spPr>
          <a:xfrm>
            <a:off x="831850" y="6356350"/>
            <a:ext cx="3213124" cy="369332"/>
          </a:xfrm>
          <a:prstGeom prst="rect">
            <a:avLst/>
          </a:prstGeom>
        </p:spPr>
        <p:txBody>
          <a:bodyPr wrap="none">
            <a:spAutoFit/>
          </a:bodyPr>
          <a:lstStyle/>
          <a:p>
            <a:r>
              <a:rPr lang="de-CH" b="1" dirty="0">
                <a:solidFill>
                  <a:srgbClr val="2E2C70"/>
                </a:solidFill>
              </a:rPr>
              <a:t>C) Import von Nahrungsmitteln </a:t>
            </a:r>
            <a:endParaRPr lang="en-GB" b="1" dirty="0">
              <a:solidFill>
                <a:srgbClr val="2E2C70"/>
              </a:solidFill>
            </a:endParaRPr>
          </a:p>
        </p:txBody>
      </p:sp>
      <p:grpSp>
        <p:nvGrpSpPr>
          <p:cNvPr id="14" name="Gruppieren 13">
            <a:extLst>
              <a:ext uri="{FF2B5EF4-FFF2-40B4-BE49-F238E27FC236}">
                <a16:creationId xmlns:a16="http://schemas.microsoft.com/office/drawing/2014/main" id="{71D7A312-C03E-4BBC-AF6D-FF45FEE06333}"/>
              </a:ext>
            </a:extLst>
          </p:cNvPr>
          <p:cNvGrpSpPr/>
          <p:nvPr/>
        </p:nvGrpSpPr>
        <p:grpSpPr>
          <a:xfrm>
            <a:off x="583856" y="4304887"/>
            <a:ext cx="10608863" cy="1599179"/>
            <a:chOff x="787410" y="4624302"/>
            <a:chExt cx="10608863" cy="1599179"/>
          </a:xfrm>
        </p:grpSpPr>
        <p:pic>
          <p:nvPicPr>
            <p:cNvPr id="12" name="Grafik 11">
              <a:extLst>
                <a:ext uri="{FF2B5EF4-FFF2-40B4-BE49-F238E27FC236}">
                  <a16:creationId xmlns:a16="http://schemas.microsoft.com/office/drawing/2014/main" id="{DCC98F78-66A9-4AD4-A44B-472E661749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7410" y="4624302"/>
              <a:ext cx="10608863" cy="717654"/>
            </a:xfrm>
            <a:prstGeom prst="rect">
              <a:avLst/>
            </a:prstGeom>
          </p:spPr>
        </p:pic>
        <p:pic>
          <p:nvPicPr>
            <p:cNvPr id="13" name="Grafik 12">
              <a:extLst>
                <a:ext uri="{FF2B5EF4-FFF2-40B4-BE49-F238E27FC236}">
                  <a16:creationId xmlns:a16="http://schemas.microsoft.com/office/drawing/2014/main" id="{F5E7B4D7-EED4-4D27-9316-D87C219CDD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7410" y="5341956"/>
              <a:ext cx="10608863" cy="881525"/>
            </a:xfrm>
            <a:prstGeom prst="rect">
              <a:avLst/>
            </a:prstGeom>
          </p:spPr>
        </p:pic>
      </p:grpSp>
      <p:sp>
        <p:nvSpPr>
          <p:cNvPr id="15" name="Rechteck 14">
            <a:extLst>
              <a:ext uri="{FF2B5EF4-FFF2-40B4-BE49-F238E27FC236}">
                <a16:creationId xmlns:a16="http://schemas.microsoft.com/office/drawing/2014/main" id="{7FE29B55-9CCF-4149-8F29-2BBBEE61E699}"/>
              </a:ext>
            </a:extLst>
          </p:cNvPr>
          <p:cNvSpPr/>
          <p:nvPr/>
        </p:nvSpPr>
        <p:spPr>
          <a:xfrm>
            <a:off x="831850" y="1905870"/>
            <a:ext cx="9150350" cy="461665"/>
          </a:xfrm>
          <a:prstGeom prst="rect">
            <a:avLst/>
          </a:prstGeom>
        </p:spPr>
        <p:txBody>
          <a:bodyPr wrap="square">
            <a:spAutoFit/>
          </a:bodyPr>
          <a:lstStyle/>
          <a:p>
            <a:r>
              <a:rPr lang="en-GB" sz="2400" b="1" dirty="0" err="1"/>
              <a:t>Arbeitsblatt</a:t>
            </a:r>
            <a:r>
              <a:rPr lang="en-GB" sz="2400" b="1" dirty="0"/>
              <a:t> C1</a:t>
            </a:r>
          </a:p>
        </p:txBody>
      </p:sp>
    </p:spTree>
    <p:extLst>
      <p:ext uri="{BB962C8B-B14F-4D97-AF65-F5344CB8AC3E}">
        <p14:creationId xmlns:p14="http://schemas.microsoft.com/office/powerpoint/2010/main" val="883855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17C59-96D5-4448-B855-FC9BA5E74B22}"/>
              </a:ext>
            </a:extLst>
          </p:cNvPr>
          <p:cNvSpPr>
            <a:spLocks noGrp="1"/>
          </p:cNvSpPr>
          <p:nvPr>
            <p:ph type="title"/>
          </p:nvPr>
        </p:nvSpPr>
        <p:spPr/>
        <p:txBody>
          <a:bodyPr>
            <a:normAutofit/>
          </a:bodyPr>
          <a:lstStyle/>
          <a:p>
            <a:r>
              <a:rPr lang="de-CH" dirty="0"/>
              <a:t>1. Selbstversorgungsgrad</a:t>
            </a:r>
            <a:endParaRPr lang="en-GB" dirty="0"/>
          </a:p>
        </p:txBody>
      </p:sp>
      <p:sp>
        <p:nvSpPr>
          <p:cNvPr id="4" name="Foliennummernplatzhalter 3">
            <a:extLst>
              <a:ext uri="{FF2B5EF4-FFF2-40B4-BE49-F238E27FC236}">
                <a16:creationId xmlns:a16="http://schemas.microsoft.com/office/drawing/2014/main" id="{6BC80279-0C80-4F4C-8813-C73B5BAC8808}"/>
              </a:ext>
            </a:extLst>
          </p:cNvPr>
          <p:cNvSpPr>
            <a:spLocks noGrp="1"/>
          </p:cNvSpPr>
          <p:nvPr>
            <p:ph type="sldNum" sz="quarter" idx="12"/>
          </p:nvPr>
        </p:nvSpPr>
        <p:spPr/>
        <p:txBody>
          <a:bodyPr/>
          <a:lstStyle/>
          <a:p>
            <a:fld id="{D4B8F505-3FCB-4E94-BD38-3BAF39C0A1B3}" type="slidenum">
              <a:rPr lang="en-GB" smtClean="0"/>
              <a:pPr/>
              <a:t>36</a:t>
            </a:fld>
            <a:endParaRPr lang="en-GB" dirty="0"/>
          </a:p>
        </p:txBody>
      </p:sp>
      <p:sp>
        <p:nvSpPr>
          <p:cNvPr id="9" name="Textfeld 8">
            <a:extLst>
              <a:ext uri="{FF2B5EF4-FFF2-40B4-BE49-F238E27FC236}">
                <a16:creationId xmlns:a16="http://schemas.microsoft.com/office/drawing/2014/main" id="{F67B971A-D9F1-407A-9A3C-F7E507EA38BC}"/>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0" name="Grafik 9">
            <a:extLst>
              <a:ext uri="{FF2B5EF4-FFF2-40B4-BE49-F238E27FC236}">
                <a16:creationId xmlns:a16="http://schemas.microsoft.com/office/drawing/2014/main" id="{CF27890F-45D3-482F-828E-644E255BEF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11" name="Rechteck 10">
            <a:extLst>
              <a:ext uri="{FF2B5EF4-FFF2-40B4-BE49-F238E27FC236}">
                <a16:creationId xmlns:a16="http://schemas.microsoft.com/office/drawing/2014/main" id="{58A7F682-3D74-4A19-8246-8F9FBF87CBD0}"/>
              </a:ext>
            </a:extLst>
          </p:cNvPr>
          <p:cNvSpPr/>
          <p:nvPr/>
        </p:nvSpPr>
        <p:spPr>
          <a:xfrm>
            <a:off x="831850" y="6356350"/>
            <a:ext cx="3213124" cy="369332"/>
          </a:xfrm>
          <a:prstGeom prst="rect">
            <a:avLst/>
          </a:prstGeom>
        </p:spPr>
        <p:txBody>
          <a:bodyPr wrap="none">
            <a:spAutoFit/>
          </a:bodyPr>
          <a:lstStyle/>
          <a:p>
            <a:r>
              <a:rPr lang="de-CH" b="1" dirty="0">
                <a:solidFill>
                  <a:srgbClr val="2E2C70"/>
                </a:solidFill>
              </a:rPr>
              <a:t>C) Import von Nahrungsmitteln </a:t>
            </a:r>
            <a:endParaRPr lang="en-GB" b="1" dirty="0">
              <a:solidFill>
                <a:srgbClr val="2E2C70"/>
              </a:solidFill>
            </a:endParaRPr>
          </a:p>
        </p:txBody>
      </p:sp>
      <p:pic>
        <p:nvPicPr>
          <p:cNvPr id="6" name="Grafik 5">
            <a:extLst>
              <a:ext uri="{FF2B5EF4-FFF2-40B4-BE49-F238E27FC236}">
                <a16:creationId xmlns:a16="http://schemas.microsoft.com/office/drawing/2014/main" id="{D967BCA7-5CC0-4C8A-8206-75E93223DF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2429714"/>
            <a:ext cx="10771632" cy="3403415"/>
          </a:xfrm>
          <a:prstGeom prst="rect">
            <a:avLst/>
          </a:prstGeom>
        </p:spPr>
      </p:pic>
      <p:sp>
        <p:nvSpPr>
          <p:cNvPr id="12" name="Rechteck 11">
            <a:extLst>
              <a:ext uri="{FF2B5EF4-FFF2-40B4-BE49-F238E27FC236}">
                <a16:creationId xmlns:a16="http://schemas.microsoft.com/office/drawing/2014/main" id="{9B911DEA-DEA0-4C7E-9F12-E110DEF9F1EC}"/>
              </a:ext>
            </a:extLst>
          </p:cNvPr>
          <p:cNvSpPr/>
          <p:nvPr/>
        </p:nvSpPr>
        <p:spPr>
          <a:xfrm>
            <a:off x="831850" y="1905870"/>
            <a:ext cx="9150350" cy="461665"/>
          </a:xfrm>
          <a:prstGeom prst="rect">
            <a:avLst/>
          </a:prstGeom>
        </p:spPr>
        <p:txBody>
          <a:bodyPr wrap="square">
            <a:spAutoFit/>
          </a:bodyPr>
          <a:lstStyle/>
          <a:p>
            <a:r>
              <a:rPr lang="en-GB" sz="2400" b="1" dirty="0" err="1"/>
              <a:t>Lösung</a:t>
            </a:r>
            <a:endParaRPr lang="en-GB" sz="2400" b="1" dirty="0"/>
          </a:p>
        </p:txBody>
      </p:sp>
    </p:spTree>
    <p:extLst>
      <p:ext uri="{BB962C8B-B14F-4D97-AF65-F5344CB8AC3E}">
        <p14:creationId xmlns:p14="http://schemas.microsoft.com/office/powerpoint/2010/main" val="1310507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17C59-96D5-4448-B855-FC9BA5E74B22}"/>
              </a:ext>
            </a:extLst>
          </p:cNvPr>
          <p:cNvSpPr>
            <a:spLocks noGrp="1"/>
          </p:cNvSpPr>
          <p:nvPr>
            <p:ph type="title"/>
          </p:nvPr>
        </p:nvSpPr>
        <p:spPr/>
        <p:txBody>
          <a:bodyPr>
            <a:normAutofit/>
          </a:bodyPr>
          <a:lstStyle/>
          <a:p>
            <a:r>
              <a:rPr lang="de-CH" dirty="0"/>
              <a:t>2. Gründe für den Import</a:t>
            </a:r>
            <a:endParaRPr lang="en-GB" dirty="0"/>
          </a:p>
        </p:txBody>
      </p:sp>
      <p:sp>
        <p:nvSpPr>
          <p:cNvPr id="3" name="Inhaltsplatzhalter 2">
            <a:extLst>
              <a:ext uri="{FF2B5EF4-FFF2-40B4-BE49-F238E27FC236}">
                <a16:creationId xmlns:a16="http://schemas.microsoft.com/office/drawing/2014/main" id="{22E94E31-C0BA-4565-B868-C4EE5A4E927D}"/>
              </a:ext>
            </a:extLst>
          </p:cNvPr>
          <p:cNvSpPr>
            <a:spLocks noGrp="1"/>
          </p:cNvSpPr>
          <p:nvPr>
            <p:ph idx="1"/>
          </p:nvPr>
        </p:nvSpPr>
        <p:spPr>
          <a:xfrm>
            <a:off x="838199" y="2335875"/>
            <a:ext cx="8397241" cy="3809887"/>
          </a:xfrm>
        </p:spPr>
        <p:txBody>
          <a:bodyPr>
            <a:normAutofit/>
          </a:bodyPr>
          <a:lstStyle/>
          <a:p>
            <a:pPr>
              <a:buFont typeface="Wingdings" panose="05000000000000000000" pitchFamily="2" charset="2"/>
              <a:buChar char="Ø"/>
            </a:pPr>
            <a:endParaRPr lang="de-CH" dirty="0"/>
          </a:p>
          <a:p>
            <a:pPr>
              <a:buFont typeface="Wingdings" panose="05000000000000000000" pitchFamily="2" charset="2"/>
              <a:buChar char="Ø"/>
            </a:pPr>
            <a:r>
              <a:rPr lang="de-CH" dirty="0"/>
              <a:t>Was gibt es für Gründe, dass Nahrungsmittel aus dem Ausland in die Schweiz importiert werden?</a:t>
            </a:r>
          </a:p>
          <a:p>
            <a:pPr>
              <a:buFont typeface="Wingdings" panose="05000000000000000000" pitchFamily="2" charset="2"/>
              <a:buChar char="Ø"/>
            </a:pPr>
            <a:r>
              <a:rPr lang="de-CH" dirty="0"/>
              <a:t>Wieso werden gewisse Nahrungsmittel nicht in der Schweiz angebaut, was für Erklärungen gibt es für die verschiedenen Selbstversorgungsgrade?</a:t>
            </a:r>
            <a:endParaRPr lang="en-GB" dirty="0"/>
          </a:p>
        </p:txBody>
      </p:sp>
      <p:sp>
        <p:nvSpPr>
          <p:cNvPr id="4" name="Foliennummernplatzhalter 3">
            <a:extLst>
              <a:ext uri="{FF2B5EF4-FFF2-40B4-BE49-F238E27FC236}">
                <a16:creationId xmlns:a16="http://schemas.microsoft.com/office/drawing/2014/main" id="{6BC80279-0C80-4F4C-8813-C73B5BAC8808}"/>
              </a:ext>
            </a:extLst>
          </p:cNvPr>
          <p:cNvSpPr>
            <a:spLocks noGrp="1"/>
          </p:cNvSpPr>
          <p:nvPr>
            <p:ph type="sldNum" sz="quarter" idx="12"/>
          </p:nvPr>
        </p:nvSpPr>
        <p:spPr/>
        <p:txBody>
          <a:bodyPr/>
          <a:lstStyle/>
          <a:p>
            <a:fld id="{D4B8F505-3FCB-4E94-BD38-3BAF39C0A1B3}" type="slidenum">
              <a:rPr lang="en-GB" smtClean="0"/>
              <a:pPr/>
              <a:t>37</a:t>
            </a:fld>
            <a:endParaRPr lang="en-GB" dirty="0"/>
          </a:p>
        </p:txBody>
      </p:sp>
      <p:sp>
        <p:nvSpPr>
          <p:cNvPr id="9" name="Textfeld 8">
            <a:extLst>
              <a:ext uri="{FF2B5EF4-FFF2-40B4-BE49-F238E27FC236}">
                <a16:creationId xmlns:a16="http://schemas.microsoft.com/office/drawing/2014/main" id="{F67B971A-D9F1-407A-9A3C-F7E507EA38BC}"/>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0" name="Grafik 9">
            <a:extLst>
              <a:ext uri="{FF2B5EF4-FFF2-40B4-BE49-F238E27FC236}">
                <a16:creationId xmlns:a16="http://schemas.microsoft.com/office/drawing/2014/main" id="{CF27890F-45D3-482F-828E-644E255BEF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11" name="Rechteck 10">
            <a:extLst>
              <a:ext uri="{FF2B5EF4-FFF2-40B4-BE49-F238E27FC236}">
                <a16:creationId xmlns:a16="http://schemas.microsoft.com/office/drawing/2014/main" id="{58A7F682-3D74-4A19-8246-8F9FBF87CBD0}"/>
              </a:ext>
            </a:extLst>
          </p:cNvPr>
          <p:cNvSpPr/>
          <p:nvPr/>
        </p:nvSpPr>
        <p:spPr>
          <a:xfrm>
            <a:off x="831850" y="6356350"/>
            <a:ext cx="3213124" cy="369332"/>
          </a:xfrm>
          <a:prstGeom prst="rect">
            <a:avLst/>
          </a:prstGeom>
        </p:spPr>
        <p:txBody>
          <a:bodyPr wrap="none">
            <a:spAutoFit/>
          </a:bodyPr>
          <a:lstStyle/>
          <a:p>
            <a:r>
              <a:rPr lang="de-CH" b="1" dirty="0">
                <a:solidFill>
                  <a:srgbClr val="2E2C70"/>
                </a:solidFill>
              </a:rPr>
              <a:t>C) Import von Nahrungsmitteln </a:t>
            </a:r>
            <a:endParaRPr lang="en-GB" b="1" dirty="0">
              <a:solidFill>
                <a:srgbClr val="2E2C70"/>
              </a:solidFill>
            </a:endParaRPr>
          </a:p>
        </p:txBody>
      </p:sp>
      <p:pic>
        <p:nvPicPr>
          <p:cNvPr id="7" name="Grafik 6">
            <a:extLst>
              <a:ext uri="{FF2B5EF4-FFF2-40B4-BE49-F238E27FC236}">
                <a16:creationId xmlns:a16="http://schemas.microsoft.com/office/drawing/2014/main" id="{7ABF6AB0-3975-4092-AF29-60BA2F26A3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10600" y="1704924"/>
            <a:ext cx="3763393" cy="3568735"/>
          </a:xfrm>
          <a:prstGeom prst="rect">
            <a:avLst/>
          </a:prstGeom>
        </p:spPr>
      </p:pic>
    </p:spTree>
    <p:extLst>
      <p:ext uri="{BB962C8B-B14F-4D97-AF65-F5344CB8AC3E}">
        <p14:creationId xmlns:p14="http://schemas.microsoft.com/office/powerpoint/2010/main" val="2686410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17C59-96D5-4448-B855-FC9BA5E74B22}"/>
              </a:ext>
            </a:extLst>
          </p:cNvPr>
          <p:cNvSpPr>
            <a:spLocks noGrp="1"/>
          </p:cNvSpPr>
          <p:nvPr>
            <p:ph type="title"/>
          </p:nvPr>
        </p:nvSpPr>
        <p:spPr/>
        <p:txBody>
          <a:bodyPr>
            <a:normAutofit/>
          </a:bodyPr>
          <a:lstStyle/>
          <a:p>
            <a:r>
              <a:rPr lang="de-CH" dirty="0"/>
              <a:t>2. Gründe für den Import</a:t>
            </a:r>
            <a:endParaRPr lang="en-GB" dirty="0"/>
          </a:p>
        </p:txBody>
      </p:sp>
      <p:sp>
        <p:nvSpPr>
          <p:cNvPr id="3" name="Inhaltsplatzhalter 2">
            <a:extLst>
              <a:ext uri="{FF2B5EF4-FFF2-40B4-BE49-F238E27FC236}">
                <a16:creationId xmlns:a16="http://schemas.microsoft.com/office/drawing/2014/main" id="{22E94E31-C0BA-4565-B868-C4EE5A4E927D}"/>
              </a:ext>
            </a:extLst>
          </p:cNvPr>
          <p:cNvSpPr>
            <a:spLocks noGrp="1"/>
          </p:cNvSpPr>
          <p:nvPr>
            <p:ph idx="1"/>
          </p:nvPr>
        </p:nvSpPr>
        <p:spPr>
          <a:xfrm>
            <a:off x="838199" y="2335875"/>
            <a:ext cx="8490996" cy="3809887"/>
          </a:xfrm>
        </p:spPr>
        <p:txBody>
          <a:bodyPr>
            <a:normAutofit lnSpcReduction="10000"/>
          </a:bodyPr>
          <a:lstStyle/>
          <a:p>
            <a:pPr marL="514350" indent="-514350">
              <a:buFont typeface="+mj-lt"/>
              <a:buAutoNum type="arabicPeriod"/>
            </a:pPr>
            <a:endParaRPr lang="de-CH" dirty="0">
              <a:solidFill>
                <a:srgbClr val="ACB237"/>
              </a:solidFill>
            </a:endParaRPr>
          </a:p>
          <a:p>
            <a:pPr marL="514350" indent="-514350">
              <a:buFont typeface="+mj-lt"/>
              <a:buAutoNum type="arabicPeriod"/>
            </a:pPr>
            <a:r>
              <a:rPr lang="de-CH" dirty="0">
                <a:solidFill>
                  <a:srgbClr val="ACB237"/>
                </a:solidFill>
              </a:rPr>
              <a:t>Weshalb wir Nahrungsmittel importieren hat verschiedene Gründe. Auf der rechten Seite sind Gründe für den Import aufgeschrieben. Verbindet diese mit den Nahrungsmitteln auf der linken Seite. Oft sind es verschiedene Gründe, ihr könnt also auch mehrere Verbindungslinien ziehen.</a:t>
            </a:r>
          </a:p>
          <a:p>
            <a:pPr marL="514350" indent="-514350">
              <a:buFont typeface="+mj-lt"/>
              <a:buAutoNum type="arabicPeriod"/>
            </a:pPr>
            <a:r>
              <a:rPr lang="de-CH" dirty="0">
                <a:solidFill>
                  <a:srgbClr val="ACB237"/>
                </a:solidFill>
              </a:rPr>
              <a:t>Diskussion in der Gruppe:</a:t>
            </a:r>
          </a:p>
          <a:p>
            <a:pPr lvl="1">
              <a:buFont typeface="Wingdings" panose="05000000000000000000" pitchFamily="2" charset="2"/>
              <a:buChar char="Ø"/>
            </a:pPr>
            <a:r>
              <a:rPr lang="de-CH" dirty="0">
                <a:solidFill>
                  <a:srgbClr val="ACB237"/>
                </a:solidFill>
              </a:rPr>
              <a:t>Gibt es Gründe, die nicht genannt wurden? </a:t>
            </a:r>
          </a:p>
          <a:p>
            <a:pPr lvl="1">
              <a:buFont typeface="Wingdings" panose="05000000000000000000" pitchFamily="2" charset="2"/>
              <a:buChar char="Ø"/>
            </a:pPr>
            <a:r>
              <a:rPr lang="de-CH" dirty="0">
                <a:solidFill>
                  <a:srgbClr val="ACB237"/>
                </a:solidFill>
              </a:rPr>
              <a:t>Welche Gründe fehlen auf dem Arbeitsblatt?</a:t>
            </a:r>
            <a:endParaRPr lang="en-GB" dirty="0">
              <a:solidFill>
                <a:srgbClr val="ACB237"/>
              </a:solidFill>
            </a:endParaRPr>
          </a:p>
        </p:txBody>
      </p:sp>
      <p:sp>
        <p:nvSpPr>
          <p:cNvPr id="4" name="Foliennummernplatzhalter 3">
            <a:extLst>
              <a:ext uri="{FF2B5EF4-FFF2-40B4-BE49-F238E27FC236}">
                <a16:creationId xmlns:a16="http://schemas.microsoft.com/office/drawing/2014/main" id="{6BC80279-0C80-4F4C-8813-C73B5BAC8808}"/>
              </a:ext>
            </a:extLst>
          </p:cNvPr>
          <p:cNvSpPr>
            <a:spLocks noGrp="1"/>
          </p:cNvSpPr>
          <p:nvPr>
            <p:ph type="sldNum" sz="quarter" idx="12"/>
          </p:nvPr>
        </p:nvSpPr>
        <p:spPr/>
        <p:txBody>
          <a:bodyPr/>
          <a:lstStyle/>
          <a:p>
            <a:fld id="{D4B8F505-3FCB-4E94-BD38-3BAF39C0A1B3}" type="slidenum">
              <a:rPr lang="en-GB" smtClean="0"/>
              <a:pPr/>
              <a:t>38</a:t>
            </a:fld>
            <a:endParaRPr lang="en-GB" dirty="0"/>
          </a:p>
        </p:txBody>
      </p:sp>
      <p:sp>
        <p:nvSpPr>
          <p:cNvPr id="9" name="Textfeld 8">
            <a:extLst>
              <a:ext uri="{FF2B5EF4-FFF2-40B4-BE49-F238E27FC236}">
                <a16:creationId xmlns:a16="http://schemas.microsoft.com/office/drawing/2014/main" id="{F67B971A-D9F1-407A-9A3C-F7E507EA38BC}"/>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0" name="Grafik 9">
            <a:extLst>
              <a:ext uri="{FF2B5EF4-FFF2-40B4-BE49-F238E27FC236}">
                <a16:creationId xmlns:a16="http://schemas.microsoft.com/office/drawing/2014/main" id="{CF27890F-45D3-482F-828E-644E255BEF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11" name="Rechteck 10">
            <a:extLst>
              <a:ext uri="{FF2B5EF4-FFF2-40B4-BE49-F238E27FC236}">
                <a16:creationId xmlns:a16="http://schemas.microsoft.com/office/drawing/2014/main" id="{58A7F682-3D74-4A19-8246-8F9FBF87CBD0}"/>
              </a:ext>
            </a:extLst>
          </p:cNvPr>
          <p:cNvSpPr/>
          <p:nvPr/>
        </p:nvSpPr>
        <p:spPr>
          <a:xfrm>
            <a:off x="831850" y="6356350"/>
            <a:ext cx="3213124" cy="369332"/>
          </a:xfrm>
          <a:prstGeom prst="rect">
            <a:avLst/>
          </a:prstGeom>
        </p:spPr>
        <p:txBody>
          <a:bodyPr wrap="none">
            <a:spAutoFit/>
          </a:bodyPr>
          <a:lstStyle/>
          <a:p>
            <a:r>
              <a:rPr lang="de-CH" b="1" dirty="0">
                <a:solidFill>
                  <a:srgbClr val="2E2C70"/>
                </a:solidFill>
              </a:rPr>
              <a:t>C) Import von Nahrungsmitteln </a:t>
            </a:r>
            <a:endParaRPr lang="en-GB" b="1" dirty="0">
              <a:solidFill>
                <a:srgbClr val="2E2C70"/>
              </a:solidFill>
            </a:endParaRPr>
          </a:p>
        </p:txBody>
      </p:sp>
      <p:sp>
        <p:nvSpPr>
          <p:cNvPr id="12" name="Rechteck 11">
            <a:extLst>
              <a:ext uri="{FF2B5EF4-FFF2-40B4-BE49-F238E27FC236}">
                <a16:creationId xmlns:a16="http://schemas.microsoft.com/office/drawing/2014/main" id="{9C3B495C-0F71-403B-9A95-B893AC5859E5}"/>
              </a:ext>
            </a:extLst>
          </p:cNvPr>
          <p:cNvSpPr/>
          <p:nvPr/>
        </p:nvSpPr>
        <p:spPr>
          <a:xfrm>
            <a:off x="831850" y="1905870"/>
            <a:ext cx="9150350" cy="461665"/>
          </a:xfrm>
          <a:prstGeom prst="rect">
            <a:avLst/>
          </a:prstGeom>
        </p:spPr>
        <p:txBody>
          <a:bodyPr wrap="square">
            <a:spAutoFit/>
          </a:bodyPr>
          <a:lstStyle/>
          <a:p>
            <a:r>
              <a:rPr lang="en-GB" sz="2400" b="1" dirty="0" err="1"/>
              <a:t>Arbeitsblatt</a:t>
            </a:r>
            <a:r>
              <a:rPr lang="en-GB" sz="2400" b="1" dirty="0"/>
              <a:t> C2</a:t>
            </a:r>
          </a:p>
        </p:txBody>
      </p:sp>
      <p:pic>
        <p:nvPicPr>
          <p:cNvPr id="7" name="Grafik 6">
            <a:extLst>
              <a:ext uri="{FF2B5EF4-FFF2-40B4-BE49-F238E27FC236}">
                <a16:creationId xmlns:a16="http://schemas.microsoft.com/office/drawing/2014/main" id="{A7DC05D5-CD09-4ADE-ADF1-A6ECE447D3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4532" y="3575927"/>
            <a:ext cx="1436511" cy="1572030"/>
          </a:xfrm>
          <a:prstGeom prst="rect">
            <a:avLst/>
          </a:prstGeom>
        </p:spPr>
      </p:pic>
    </p:spTree>
    <p:extLst>
      <p:ext uri="{BB962C8B-B14F-4D97-AF65-F5344CB8AC3E}">
        <p14:creationId xmlns:p14="http://schemas.microsoft.com/office/powerpoint/2010/main" val="902014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E1B3F-5A4A-4ED1-A73F-0B9F0C64D7EF}"/>
              </a:ext>
            </a:extLst>
          </p:cNvPr>
          <p:cNvSpPr>
            <a:spLocks noGrp="1"/>
          </p:cNvSpPr>
          <p:nvPr>
            <p:ph type="title"/>
          </p:nvPr>
        </p:nvSpPr>
        <p:spPr/>
        <p:txBody>
          <a:bodyPr>
            <a:normAutofit/>
          </a:bodyPr>
          <a:lstStyle/>
          <a:p>
            <a:r>
              <a:rPr lang="de-CH" dirty="0"/>
              <a:t>2. Gründe für den Import</a:t>
            </a:r>
            <a:endParaRPr lang="en-GB" dirty="0"/>
          </a:p>
        </p:txBody>
      </p:sp>
      <p:pic>
        <p:nvPicPr>
          <p:cNvPr id="8" name="Inhaltsplatzhalter 7">
            <a:extLst>
              <a:ext uri="{FF2B5EF4-FFF2-40B4-BE49-F238E27FC236}">
                <a16:creationId xmlns:a16="http://schemas.microsoft.com/office/drawing/2014/main" id="{F7DA99C9-8176-441B-B20D-A0D25331AD53}"/>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26910" y="2446891"/>
            <a:ext cx="2247900" cy="828675"/>
          </a:xfrm>
          <a:prstGeom prst="rect">
            <a:avLst/>
          </a:prstGeom>
        </p:spPr>
      </p:pic>
      <p:sp>
        <p:nvSpPr>
          <p:cNvPr id="4" name="Foliennummernplatzhalter 3">
            <a:extLst>
              <a:ext uri="{FF2B5EF4-FFF2-40B4-BE49-F238E27FC236}">
                <a16:creationId xmlns:a16="http://schemas.microsoft.com/office/drawing/2014/main" id="{095DC2D7-D384-4812-96BC-40BD9F832DCE}"/>
              </a:ext>
            </a:extLst>
          </p:cNvPr>
          <p:cNvSpPr>
            <a:spLocks noGrp="1"/>
          </p:cNvSpPr>
          <p:nvPr>
            <p:ph type="sldNum" sz="quarter" idx="12"/>
          </p:nvPr>
        </p:nvSpPr>
        <p:spPr/>
        <p:txBody>
          <a:bodyPr/>
          <a:lstStyle/>
          <a:p>
            <a:fld id="{D4B8F505-3FCB-4E94-BD38-3BAF39C0A1B3}" type="slidenum">
              <a:rPr lang="en-GB" smtClean="0"/>
              <a:pPr/>
              <a:t>39</a:t>
            </a:fld>
            <a:endParaRPr lang="en-GB" dirty="0"/>
          </a:p>
        </p:txBody>
      </p:sp>
      <p:pic>
        <p:nvPicPr>
          <p:cNvPr id="6" name="Grafik 5">
            <a:extLst>
              <a:ext uri="{FF2B5EF4-FFF2-40B4-BE49-F238E27FC236}">
                <a16:creationId xmlns:a16="http://schemas.microsoft.com/office/drawing/2014/main" id="{79F53931-150B-4510-8894-725D564EEC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8783" y="2508487"/>
            <a:ext cx="2295525" cy="866775"/>
          </a:xfrm>
          <a:prstGeom prst="rect">
            <a:avLst/>
          </a:prstGeom>
        </p:spPr>
      </p:pic>
      <p:pic>
        <p:nvPicPr>
          <p:cNvPr id="7" name="Grafik 6">
            <a:extLst>
              <a:ext uri="{FF2B5EF4-FFF2-40B4-BE49-F238E27FC236}">
                <a16:creationId xmlns:a16="http://schemas.microsoft.com/office/drawing/2014/main" id="{980D46CB-D408-4530-9E29-4AEC5F5C86A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97869" y="3636002"/>
            <a:ext cx="2219325" cy="828675"/>
          </a:xfrm>
          <a:prstGeom prst="rect">
            <a:avLst/>
          </a:prstGeom>
        </p:spPr>
      </p:pic>
      <p:pic>
        <p:nvPicPr>
          <p:cNvPr id="9" name="Grafik 8">
            <a:extLst>
              <a:ext uri="{FF2B5EF4-FFF2-40B4-BE49-F238E27FC236}">
                <a16:creationId xmlns:a16="http://schemas.microsoft.com/office/drawing/2014/main" id="{51AD9ADD-62A0-4291-BB40-80CBC826192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68490" y="3270213"/>
            <a:ext cx="2247900" cy="1123950"/>
          </a:xfrm>
          <a:prstGeom prst="rect">
            <a:avLst/>
          </a:prstGeom>
        </p:spPr>
      </p:pic>
      <p:pic>
        <p:nvPicPr>
          <p:cNvPr id="10" name="Grafik 9">
            <a:extLst>
              <a:ext uri="{FF2B5EF4-FFF2-40B4-BE49-F238E27FC236}">
                <a16:creationId xmlns:a16="http://schemas.microsoft.com/office/drawing/2014/main" id="{C43149A4-C6A2-4FDB-B8D9-A76DF679C07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38574" y="2165313"/>
            <a:ext cx="2238375" cy="1104900"/>
          </a:xfrm>
          <a:prstGeom prst="rect">
            <a:avLst/>
          </a:prstGeom>
        </p:spPr>
      </p:pic>
      <p:pic>
        <p:nvPicPr>
          <p:cNvPr id="11" name="Grafik 10">
            <a:extLst>
              <a:ext uri="{FF2B5EF4-FFF2-40B4-BE49-F238E27FC236}">
                <a16:creationId xmlns:a16="http://schemas.microsoft.com/office/drawing/2014/main" id="{AE37968A-3824-45CA-9AD3-B2EB8B777FE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80649" y="3298806"/>
            <a:ext cx="2238375" cy="1009650"/>
          </a:xfrm>
          <a:prstGeom prst="rect">
            <a:avLst/>
          </a:prstGeom>
        </p:spPr>
      </p:pic>
      <p:pic>
        <p:nvPicPr>
          <p:cNvPr id="12" name="Grafik 11">
            <a:extLst>
              <a:ext uri="{FF2B5EF4-FFF2-40B4-BE49-F238E27FC236}">
                <a16:creationId xmlns:a16="http://schemas.microsoft.com/office/drawing/2014/main" id="{7A762B5F-656D-4930-9FA6-5DAB94930DD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44365" y="5080495"/>
            <a:ext cx="933450" cy="819150"/>
          </a:xfrm>
          <a:prstGeom prst="rect">
            <a:avLst/>
          </a:prstGeom>
        </p:spPr>
      </p:pic>
      <p:pic>
        <p:nvPicPr>
          <p:cNvPr id="13" name="Grafik 12">
            <a:extLst>
              <a:ext uri="{FF2B5EF4-FFF2-40B4-BE49-F238E27FC236}">
                <a16:creationId xmlns:a16="http://schemas.microsoft.com/office/drawing/2014/main" id="{8EE7E061-F7A2-487F-84F3-66D1E775E78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265085" y="4602554"/>
            <a:ext cx="971550" cy="714375"/>
          </a:xfrm>
          <a:prstGeom prst="rect">
            <a:avLst/>
          </a:prstGeom>
        </p:spPr>
      </p:pic>
      <p:pic>
        <p:nvPicPr>
          <p:cNvPr id="14" name="Grafik 13">
            <a:extLst>
              <a:ext uri="{FF2B5EF4-FFF2-40B4-BE49-F238E27FC236}">
                <a16:creationId xmlns:a16="http://schemas.microsoft.com/office/drawing/2014/main" id="{0689D96B-87B9-4AF4-9E30-5CE8EC3BE91F}"/>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89124" y="5390245"/>
            <a:ext cx="885825" cy="685800"/>
          </a:xfrm>
          <a:prstGeom prst="rect">
            <a:avLst/>
          </a:prstGeom>
        </p:spPr>
      </p:pic>
      <p:pic>
        <p:nvPicPr>
          <p:cNvPr id="15" name="Grafik 14">
            <a:extLst>
              <a:ext uri="{FF2B5EF4-FFF2-40B4-BE49-F238E27FC236}">
                <a16:creationId xmlns:a16="http://schemas.microsoft.com/office/drawing/2014/main" id="{0FC96381-5368-4BD2-9CC8-08618C05ECB5}"/>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134033" y="4959741"/>
            <a:ext cx="962025" cy="657225"/>
          </a:xfrm>
          <a:prstGeom prst="rect">
            <a:avLst/>
          </a:prstGeom>
        </p:spPr>
      </p:pic>
      <p:pic>
        <p:nvPicPr>
          <p:cNvPr id="16" name="Grafik 15">
            <a:extLst>
              <a:ext uri="{FF2B5EF4-FFF2-40B4-BE49-F238E27FC236}">
                <a16:creationId xmlns:a16="http://schemas.microsoft.com/office/drawing/2014/main" id="{40E787F7-F17C-44F2-812F-905A77E8C772}"/>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417159" y="5733145"/>
            <a:ext cx="923925" cy="685800"/>
          </a:xfrm>
          <a:prstGeom prst="rect">
            <a:avLst/>
          </a:prstGeom>
        </p:spPr>
      </p:pic>
      <p:pic>
        <p:nvPicPr>
          <p:cNvPr id="17" name="Grafik 16">
            <a:extLst>
              <a:ext uri="{FF2B5EF4-FFF2-40B4-BE49-F238E27FC236}">
                <a16:creationId xmlns:a16="http://schemas.microsoft.com/office/drawing/2014/main" id="{15BAAAE3-B736-42B5-9169-FEAB4B1909B4}"/>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9340361" y="5843475"/>
            <a:ext cx="904875" cy="685800"/>
          </a:xfrm>
          <a:prstGeom prst="rect">
            <a:avLst/>
          </a:prstGeom>
        </p:spPr>
      </p:pic>
      <p:pic>
        <p:nvPicPr>
          <p:cNvPr id="18" name="Grafik 17">
            <a:extLst>
              <a:ext uri="{FF2B5EF4-FFF2-40B4-BE49-F238E27FC236}">
                <a16:creationId xmlns:a16="http://schemas.microsoft.com/office/drawing/2014/main" id="{BEF97EAE-9A8E-4EB7-9AE6-89C2996F0E4A}"/>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7868769" y="5616966"/>
            <a:ext cx="866775" cy="657225"/>
          </a:xfrm>
          <a:prstGeom prst="rect">
            <a:avLst/>
          </a:prstGeom>
        </p:spPr>
      </p:pic>
      <p:pic>
        <p:nvPicPr>
          <p:cNvPr id="19" name="Grafik 18">
            <a:extLst>
              <a:ext uri="{FF2B5EF4-FFF2-40B4-BE49-F238E27FC236}">
                <a16:creationId xmlns:a16="http://schemas.microsoft.com/office/drawing/2014/main" id="{6218A05A-C5D0-471C-A563-6D219BBB747A}"/>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5696967" y="5899645"/>
            <a:ext cx="942975" cy="704850"/>
          </a:xfrm>
          <a:prstGeom prst="rect">
            <a:avLst/>
          </a:prstGeom>
        </p:spPr>
      </p:pic>
      <p:cxnSp>
        <p:nvCxnSpPr>
          <p:cNvPr id="21" name="Gerade Verbindung mit Pfeil 20">
            <a:extLst>
              <a:ext uri="{FF2B5EF4-FFF2-40B4-BE49-F238E27FC236}">
                <a16:creationId xmlns:a16="http://schemas.microsoft.com/office/drawing/2014/main" id="{FA42C08E-55AC-4CCA-A4E4-277BA69C3369}"/>
              </a:ext>
            </a:extLst>
          </p:cNvPr>
          <p:cNvCxnSpPr>
            <a:stCxn id="12" idx="0"/>
            <a:endCxn id="6" idx="2"/>
          </p:cNvCxnSpPr>
          <p:nvPr/>
        </p:nvCxnSpPr>
        <p:spPr>
          <a:xfrm flipV="1">
            <a:off x="1011090" y="3375262"/>
            <a:ext cx="555456" cy="1705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20C45120-E73E-49E1-8CCD-EBB6D445100F}"/>
              </a:ext>
            </a:extLst>
          </p:cNvPr>
          <p:cNvCxnSpPr>
            <a:stCxn id="12" idx="0"/>
            <a:endCxn id="7" idx="2"/>
          </p:cNvCxnSpPr>
          <p:nvPr/>
        </p:nvCxnSpPr>
        <p:spPr>
          <a:xfrm flipV="1">
            <a:off x="1011090" y="4464677"/>
            <a:ext cx="2296442" cy="615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1B00EEA1-D8BB-47AB-AA28-D9841FD54262}"/>
              </a:ext>
            </a:extLst>
          </p:cNvPr>
          <p:cNvCxnSpPr>
            <a:stCxn id="13" idx="0"/>
            <a:endCxn id="8" idx="2"/>
          </p:cNvCxnSpPr>
          <p:nvPr/>
        </p:nvCxnSpPr>
        <p:spPr>
          <a:xfrm flipV="1">
            <a:off x="4750860" y="3275566"/>
            <a:ext cx="0" cy="1326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1909ED2F-7158-4077-817A-D5A93E5216DC}"/>
              </a:ext>
            </a:extLst>
          </p:cNvPr>
          <p:cNvCxnSpPr>
            <a:stCxn id="14" idx="0"/>
            <a:endCxn id="6" idx="2"/>
          </p:cNvCxnSpPr>
          <p:nvPr/>
        </p:nvCxnSpPr>
        <p:spPr>
          <a:xfrm flipH="1" flipV="1">
            <a:off x="1566546" y="3375262"/>
            <a:ext cx="765491" cy="2014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4918F372-091D-4E65-96BD-82609166C9E6}"/>
              </a:ext>
            </a:extLst>
          </p:cNvPr>
          <p:cNvCxnSpPr>
            <a:stCxn id="15" idx="0"/>
            <a:endCxn id="9" idx="2"/>
          </p:cNvCxnSpPr>
          <p:nvPr/>
        </p:nvCxnSpPr>
        <p:spPr>
          <a:xfrm flipH="1" flipV="1">
            <a:off x="6592440" y="4394163"/>
            <a:ext cx="22606" cy="565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7BB6B1FA-4BA5-4B9D-8B43-304403988700}"/>
              </a:ext>
            </a:extLst>
          </p:cNvPr>
          <p:cNvCxnSpPr>
            <a:stCxn id="19" idx="0"/>
            <a:endCxn id="8" idx="2"/>
          </p:cNvCxnSpPr>
          <p:nvPr/>
        </p:nvCxnSpPr>
        <p:spPr>
          <a:xfrm flipH="1" flipV="1">
            <a:off x="4750860" y="3275566"/>
            <a:ext cx="1417595" cy="2624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4E1EAEE0-45CC-4B2F-B7D1-EF70FF012E58}"/>
              </a:ext>
            </a:extLst>
          </p:cNvPr>
          <p:cNvCxnSpPr>
            <a:stCxn id="16" idx="0"/>
            <a:endCxn id="7" idx="2"/>
          </p:cNvCxnSpPr>
          <p:nvPr/>
        </p:nvCxnSpPr>
        <p:spPr>
          <a:xfrm flipH="1" flipV="1">
            <a:off x="3307532" y="4464677"/>
            <a:ext cx="571590" cy="1268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950D02F1-AA7F-4121-B2C8-768519A61236}"/>
              </a:ext>
            </a:extLst>
          </p:cNvPr>
          <p:cNvCxnSpPr>
            <a:stCxn id="17" idx="0"/>
            <a:endCxn id="11" idx="2"/>
          </p:cNvCxnSpPr>
          <p:nvPr/>
        </p:nvCxnSpPr>
        <p:spPr>
          <a:xfrm flipV="1">
            <a:off x="9792799" y="4308456"/>
            <a:ext cx="707038" cy="1535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AEA2B334-A242-4B23-9159-DC402C60F7DA}"/>
              </a:ext>
            </a:extLst>
          </p:cNvPr>
          <p:cNvCxnSpPr>
            <a:endCxn id="10" idx="2"/>
          </p:cNvCxnSpPr>
          <p:nvPr/>
        </p:nvCxnSpPr>
        <p:spPr>
          <a:xfrm flipV="1">
            <a:off x="8244864" y="3270213"/>
            <a:ext cx="512898" cy="2462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2C15EAAB-2D4A-4070-87D5-5C0AFA47DBA5}"/>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28" name="Grafik 27">
            <a:extLst>
              <a:ext uri="{FF2B5EF4-FFF2-40B4-BE49-F238E27FC236}">
                <a16:creationId xmlns:a16="http://schemas.microsoft.com/office/drawing/2014/main" id="{173F5ED2-8B18-4EDE-9437-9F9FE939F10C}"/>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30" name="Rechteck 29">
            <a:extLst>
              <a:ext uri="{FF2B5EF4-FFF2-40B4-BE49-F238E27FC236}">
                <a16:creationId xmlns:a16="http://schemas.microsoft.com/office/drawing/2014/main" id="{0658C7FA-A020-4344-95FF-F9BBE1827D27}"/>
              </a:ext>
            </a:extLst>
          </p:cNvPr>
          <p:cNvSpPr/>
          <p:nvPr/>
        </p:nvSpPr>
        <p:spPr>
          <a:xfrm>
            <a:off x="831850" y="6356350"/>
            <a:ext cx="3213124" cy="369332"/>
          </a:xfrm>
          <a:prstGeom prst="rect">
            <a:avLst/>
          </a:prstGeom>
        </p:spPr>
        <p:txBody>
          <a:bodyPr wrap="none">
            <a:spAutoFit/>
          </a:bodyPr>
          <a:lstStyle/>
          <a:p>
            <a:r>
              <a:rPr lang="de-CH" b="1" dirty="0">
                <a:solidFill>
                  <a:srgbClr val="2E2C70"/>
                </a:solidFill>
              </a:rPr>
              <a:t>C) Import von Nahrungsmitteln </a:t>
            </a:r>
            <a:endParaRPr lang="en-GB" b="1" dirty="0">
              <a:solidFill>
                <a:srgbClr val="2E2C70"/>
              </a:solidFill>
            </a:endParaRPr>
          </a:p>
        </p:txBody>
      </p:sp>
      <p:sp>
        <p:nvSpPr>
          <p:cNvPr id="32" name="Rechteck 31">
            <a:extLst>
              <a:ext uri="{FF2B5EF4-FFF2-40B4-BE49-F238E27FC236}">
                <a16:creationId xmlns:a16="http://schemas.microsoft.com/office/drawing/2014/main" id="{980F1F6D-B168-425D-BE90-3E8A2FEBDF14}"/>
              </a:ext>
            </a:extLst>
          </p:cNvPr>
          <p:cNvSpPr/>
          <p:nvPr/>
        </p:nvSpPr>
        <p:spPr>
          <a:xfrm>
            <a:off x="831850" y="1905870"/>
            <a:ext cx="9150350" cy="461665"/>
          </a:xfrm>
          <a:prstGeom prst="rect">
            <a:avLst/>
          </a:prstGeom>
        </p:spPr>
        <p:txBody>
          <a:bodyPr wrap="square">
            <a:spAutoFit/>
          </a:bodyPr>
          <a:lstStyle/>
          <a:p>
            <a:r>
              <a:rPr lang="en-GB" sz="2400" b="1" dirty="0" err="1"/>
              <a:t>Lösung</a:t>
            </a:r>
            <a:endParaRPr lang="en-GB" sz="2400" b="1" dirty="0"/>
          </a:p>
        </p:txBody>
      </p:sp>
    </p:spTree>
    <p:extLst>
      <p:ext uri="{BB962C8B-B14F-4D97-AF65-F5344CB8AC3E}">
        <p14:creationId xmlns:p14="http://schemas.microsoft.com/office/powerpoint/2010/main" val="263604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EDBF6-8C6A-4B62-B3D7-6B2B89C67A32}"/>
              </a:ext>
            </a:extLst>
          </p:cNvPr>
          <p:cNvSpPr>
            <a:spLocks noGrp="1"/>
          </p:cNvSpPr>
          <p:nvPr>
            <p:ph type="title"/>
          </p:nvPr>
        </p:nvSpPr>
        <p:spPr/>
        <p:txBody>
          <a:bodyPr>
            <a:normAutofit/>
          </a:bodyPr>
          <a:lstStyle/>
          <a:p>
            <a:r>
              <a:rPr lang="en-GB" dirty="0" err="1"/>
              <a:t>Inhalt</a:t>
            </a:r>
            <a:endParaRPr lang="en-GB" dirty="0"/>
          </a:p>
        </p:txBody>
      </p:sp>
      <p:sp>
        <p:nvSpPr>
          <p:cNvPr id="3" name="Inhaltsplatzhalter 2">
            <a:extLst>
              <a:ext uri="{FF2B5EF4-FFF2-40B4-BE49-F238E27FC236}">
                <a16:creationId xmlns:a16="http://schemas.microsoft.com/office/drawing/2014/main" id="{BD4DE82C-D133-4F5B-8EC2-837824AEACDE}"/>
              </a:ext>
            </a:extLst>
          </p:cNvPr>
          <p:cNvSpPr>
            <a:spLocks noGrp="1"/>
          </p:cNvSpPr>
          <p:nvPr>
            <p:ph idx="1"/>
          </p:nvPr>
        </p:nvSpPr>
        <p:spPr>
          <a:xfrm>
            <a:off x="838200" y="2335875"/>
            <a:ext cx="8122920" cy="3841087"/>
          </a:xfrm>
        </p:spPr>
        <p:txBody>
          <a:bodyPr/>
          <a:lstStyle/>
          <a:p>
            <a:r>
              <a:rPr lang="de-CH" dirty="0"/>
              <a:t>Landwirtschaftliche Produktion, Konsum und Handel von Lebensmitteln als komplexes System </a:t>
            </a:r>
          </a:p>
          <a:p>
            <a:r>
              <a:rPr lang="de-CH" dirty="0"/>
              <a:t>Ernährung prägt Umwelt, Wirtschaft und Gesellschaft </a:t>
            </a:r>
          </a:p>
          <a:p>
            <a:r>
              <a:rPr lang="de-CH" dirty="0"/>
              <a:t>Verantwortungsvolles Handeln soll durch </a:t>
            </a:r>
            <a:br>
              <a:rPr lang="de-CH" dirty="0"/>
            </a:br>
            <a:r>
              <a:rPr lang="de-CH" dirty="0"/>
              <a:t>Verständnis der Zusammenhänge erleichtert werden</a:t>
            </a:r>
          </a:p>
          <a:p>
            <a:r>
              <a:rPr lang="de-CH" dirty="0"/>
              <a:t>Foodscape als digitales Lernspiel welches diese Kompetenz vermittelt</a:t>
            </a:r>
          </a:p>
        </p:txBody>
      </p:sp>
      <p:sp>
        <p:nvSpPr>
          <p:cNvPr id="4" name="Foliennummernplatzhalter 3">
            <a:extLst>
              <a:ext uri="{FF2B5EF4-FFF2-40B4-BE49-F238E27FC236}">
                <a16:creationId xmlns:a16="http://schemas.microsoft.com/office/drawing/2014/main" id="{3D35DAA7-32A8-4C78-96B5-229E73311350}"/>
              </a:ext>
            </a:extLst>
          </p:cNvPr>
          <p:cNvSpPr>
            <a:spLocks noGrp="1"/>
          </p:cNvSpPr>
          <p:nvPr>
            <p:ph type="sldNum" sz="quarter" idx="12"/>
          </p:nvPr>
        </p:nvSpPr>
        <p:spPr/>
        <p:txBody>
          <a:bodyPr/>
          <a:lstStyle/>
          <a:p>
            <a:fld id="{D4B8F505-3FCB-4E94-BD38-3BAF39C0A1B3}" type="slidenum">
              <a:rPr lang="en-GB" smtClean="0"/>
              <a:pPr/>
              <a:t>4</a:t>
            </a:fld>
            <a:endParaRPr lang="en-GB" dirty="0"/>
          </a:p>
        </p:txBody>
      </p:sp>
      <p:pic>
        <p:nvPicPr>
          <p:cNvPr id="5" name="Grafik 4" descr="Ein Bild, das Spielzeug, Schild enthält.&#10;&#10;Automatisch generierte Beschreibung">
            <a:extLst>
              <a:ext uri="{FF2B5EF4-FFF2-40B4-BE49-F238E27FC236}">
                <a16:creationId xmlns:a16="http://schemas.microsoft.com/office/drawing/2014/main" id="{214108BB-31BE-43F0-85B0-78AF13AC5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7998" y="1620644"/>
            <a:ext cx="2779543" cy="2635774"/>
          </a:xfrm>
          <a:prstGeom prst="rect">
            <a:avLst/>
          </a:prstGeom>
        </p:spPr>
      </p:pic>
    </p:spTree>
    <p:extLst>
      <p:ext uri="{BB962C8B-B14F-4D97-AF65-F5344CB8AC3E}">
        <p14:creationId xmlns:p14="http://schemas.microsoft.com/office/powerpoint/2010/main" val="3115733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E3962-365A-4EAF-8A42-11C4A98ED264}"/>
              </a:ext>
            </a:extLst>
          </p:cNvPr>
          <p:cNvSpPr>
            <a:spLocks noGrp="1"/>
          </p:cNvSpPr>
          <p:nvPr>
            <p:ph type="title"/>
          </p:nvPr>
        </p:nvSpPr>
        <p:spPr/>
        <p:txBody>
          <a:bodyPr>
            <a:normAutofit/>
          </a:bodyPr>
          <a:lstStyle/>
          <a:p>
            <a:r>
              <a:rPr lang="en-GB" sz="4000" dirty="0"/>
              <a:t>3. </a:t>
            </a:r>
            <a:r>
              <a:rPr lang="en-GB" sz="4000" dirty="0" err="1"/>
              <a:t>Abschlussdiskussion</a:t>
            </a:r>
            <a:endParaRPr lang="en-GB" sz="4000" dirty="0"/>
          </a:p>
        </p:txBody>
      </p:sp>
      <p:sp>
        <p:nvSpPr>
          <p:cNvPr id="3" name="Inhaltsplatzhalter 2">
            <a:extLst>
              <a:ext uri="{FF2B5EF4-FFF2-40B4-BE49-F238E27FC236}">
                <a16:creationId xmlns:a16="http://schemas.microsoft.com/office/drawing/2014/main" id="{F110BE04-EC66-43A3-A89E-92E206E9553D}"/>
              </a:ext>
            </a:extLst>
          </p:cNvPr>
          <p:cNvSpPr>
            <a:spLocks noGrp="1"/>
          </p:cNvSpPr>
          <p:nvPr>
            <p:ph idx="1"/>
          </p:nvPr>
        </p:nvSpPr>
        <p:spPr/>
        <p:txBody>
          <a:bodyPr/>
          <a:lstStyle/>
          <a:p>
            <a:pPr>
              <a:buFont typeface="Wingdings" panose="05000000000000000000" pitchFamily="2" charset="2"/>
              <a:buChar char="Ø"/>
            </a:pPr>
            <a:r>
              <a:rPr lang="de-CH" dirty="0"/>
              <a:t>«Mit dem Import von Nahrungsmitteln exportiert die Schweiz Umweltbelastungen» - was ist mit dieser Aussage gemeint?</a:t>
            </a:r>
          </a:p>
          <a:p>
            <a:pPr>
              <a:buFont typeface="Wingdings" panose="05000000000000000000" pitchFamily="2" charset="2"/>
              <a:buChar char="Ø"/>
            </a:pPr>
            <a:r>
              <a:rPr lang="de-CH" dirty="0"/>
              <a:t>Welche Umweltproblemen entstehen durch unseren Nahrungsmittelkonsum im Ausland?</a:t>
            </a:r>
          </a:p>
          <a:p>
            <a:pPr>
              <a:buFont typeface="Wingdings" panose="05000000000000000000" pitchFamily="2" charset="2"/>
              <a:buChar char="Ø"/>
            </a:pPr>
            <a:r>
              <a:rPr lang="de-CH" dirty="0"/>
              <a:t>Was spricht dafür, den Selbstversorgungsgrad der Schweiz zu erhöhen? Was spricht für mehr Importe?</a:t>
            </a:r>
            <a:endParaRPr lang="en-GB" dirty="0"/>
          </a:p>
        </p:txBody>
      </p:sp>
      <p:sp>
        <p:nvSpPr>
          <p:cNvPr id="4" name="Foliennummernplatzhalter 3">
            <a:extLst>
              <a:ext uri="{FF2B5EF4-FFF2-40B4-BE49-F238E27FC236}">
                <a16:creationId xmlns:a16="http://schemas.microsoft.com/office/drawing/2014/main" id="{AF56FEFF-25DB-4805-B5DE-1E70A423137B}"/>
              </a:ext>
            </a:extLst>
          </p:cNvPr>
          <p:cNvSpPr>
            <a:spLocks noGrp="1"/>
          </p:cNvSpPr>
          <p:nvPr>
            <p:ph type="sldNum" sz="quarter" idx="12"/>
          </p:nvPr>
        </p:nvSpPr>
        <p:spPr/>
        <p:txBody>
          <a:bodyPr/>
          <a:lstStyle/>
          <a:p>
            <a:fld id="{D4B8F505-3FCB-4E94-BD38-3BAF39C0A1B3}" type="slidenum">
              <a:rPr lang="en-GB" smtClean="0"/>
              <a:pPr/>
              <a:t>40</a:t>
            </a:fld>
            <a:endParaRPr lang="en-GB" dirty="0"/>
          </a:p>
        </p:txBody>
      </p:sp>
      <p:sp>
        <p:nvSpPr>
          <p:cNvPr id="5" name="Textfeld 4">
            <a:extLst>
              <a:ext uri="{FF2B5EF4-FFF2-40B4-BE49-F238E27FC236}">
                <a16:creationId xmlns:a16="http://schemas.microsoft.com/office/drawing/2014/main" id="{56886BD9-F642-4976-A78B-B75A6014740A}"/>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6" name="Grafik 5">
            <a:extLst>
              <a:ext uri="{FF2B5EF4-FFF2-40B4-BE49-F238E27FC236}">
                <a16:creationId xmlns:a16="http://schemas.microsoft.com/office/drawing/2014/main" id="{CFD2D36C-C5FA-40F0-91B3-5F2A24718B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7" name="Rechteck 6">
            <a:extLst>
              <a:ext uri="{FF2B5EF4-FFF2-40B4-BE49-F238E27FC236}">
                <a16:creationId xmlns:a16="http://schemas.microsoft.com/office/drawing/2014/main" id="{2C0EE095-D5BC-4E1C-BAC8-6116D79553EF}"/>
              </a:ext>
            </a:extLst>
          </p:cNvPr>
          <p:cNvSpPr/>
          <p:nvPr/>
        </p:nvSpPr>
        <p:spPr>
          <a:xfrm>
            <a:off x="831850" y="6356350"/>
            <a:ext cx="3213124" cy="369332"/>
          </a:xfrm>
          <a:prstGeom prst="rect">
            <a:avLst/>
          </a:prstGeom>
        </p:spPr>
        <p:txBody>
          <a:bodyPr wrap="none">
            <a:spAutoFit/>
          </a:bodyPr>
          <a:lstStyle/>
          <a:p>
            <a:r>
              <a:rPr lang="de-CH" b="1" dirty="0">
                <a:solidFill>
                  <a:srgbClr val="2E2C70"/>
                </a:solidFill>
              </a:rPr>
              <a:t>C) Import von Nahrungsmitteln </a:t>
            </a:r>
            <a:endParaRPr lang="en-GB" b="1" dirty="0">
              <a:solidFill>
                <a:srgbClr val="2E2C70"/>
              </a:solidFill>
            </a:endParaRPr>
          </a:p>
        </p:txBody>
      </p:sp>
    </p:spTree>
    <p:extLst>
      <p:ext uri="{BB962C8B-B14F-4D97-AF65-F5344CB8AC3E}">
        <p14:creationId xmlns:p14="http://schemas.microsoft.com/office/powerpoint/2010/main" val="1507781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9418C-91DA-41CC-B974-29FEB983F772}"/>
              </a:ext>
            </a:extLst>
          </p:cNvPr>
          <p:cNvSpPr>
            <a:spLocks noGrp="1"/>
          </p:cNvSpPr>
          <p:nvPr>
            <p:ph type="title"/>
          </p:nvPr>
        </p:nvSpPr>
        <p:spPr/>
        <p:txBody>
          <a:bodyPr/>
          <a:lstStyle/>
          <a:p>
            <a:r>
              <a:rPr lang="en-GB" dirty="0">
                <a:solidFill>
                  <a:srgbClr val="2E2C70"/>
                </a:solidFill>
              </a:rPr>
              <a:t>Phase 3</a:t>
            </a:r>
          </a:p>
        </p:txBody>
      </p:sp>
      <p:sp>
        <p:nvSpPr>
          <p:cNvPr id="3" name="Textplatzhalter 2">
            <a:extLst>
              <a:ext uri="{FF2B5EF4-FFF2-40B4-BE49-F238E27FC236}">
                <a16:creationId xmlns:a16="http://schemas.microsoft.com/office/drawing/2014/main" id="{A0C5C960-5649-4C8D-A631-7ED5BA93F8AE}"/>
              </a:ext>
            </a:extLst>
          </p:cNvPr>
          <p:cNvSpPr>
            <a:spLocks noGrp="1"/>
          </p:cNvSpPr>
          <p:nvPr>
            <p:ph type="body" idx="1"/>
          </p:nvPr>
        </p:nvSpPr>
        <p:spPr/>
        <p:txBody>
          <a:bodyPr>
            <a:normAutofit/>
          </a:bodyPr>
          <a:lstStyle/>
          <a:p>
            <a:r>
              <a:rPr lang="de-CH" dirty="0"/>
              <a:t>Vertiefungsmodul </a:t>
            </a:r>
          </a:p>
          <a:p>
            <a:r>
              <a:rPr lang="de-CH" dirty="0"/>
              <a:t>D) Extensivierung der Schweizer Landwirtschaft 40’</a:t>
            </a:r>
          </a:p>
          <a:p>
            <a:endParaRPr lang="en-GB" dirty="0"/>
          </a:p>
        </p:txBody>
      </p:sp>
      <p:sp>
        <p:nvSpPr>
          <p:cNvPr id="4" name="Foliennummernplatzhalter 3">
            <a:extLst>
              <a:ext uri="{FF2B5EF4-FFF2-40B4-BE49-F238E27FC236}">
                <a16:creationId xmlns:a16="http://schemas.microsoft.com/office/drawing/2014/main" id="{40D79870-272B-42E2-9705-11897A0D2C24}"/>
              </a:ext>
            </a:extLst>
          </p:cNvPr>
          <p:cNvSpPr>
            <a:spLocks noGrp="1"/>
          </p:cNvSpPr>
          <p:nvPr>
            <p:ph type="sldNum" sz="quarter" idx="12"/>
          </p:nvPr>
        </p:nvSpPr>
        <p:spPr/>
        <p:txBody>
          <a:bodyPr/>
          <a:lstStyle/>
          <a:p>
            <a:fld id="{D4B8F505-3FCB-4E94-BD38-3BAF39C0A1B3}" type="slidenum">
              <a:rPr lang="en-GB" smtClean="0"/>
              <a:t>41</a:t>
            </a:fld>
            <a:endParaRPr lang="en-GB"/>
          </a:p>
        </p:txBody>
      </p:sp>
      <p:pic>
        <p:nvPicPr>
          <p:cNvPr id="7" name="Grafik 6">
            <a:extLst>
              <a:ext uri="{FF2B5EF4-FFF2-40B4-BE49-F238E27FC236}">
                <a16:creationId xmlns:a16="http://schemas.microsoft.com/office/drawing/2014/main" id="{05658041-6EA0-462D-82B0-A9821FAE87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738276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A3079-BE52-4AB6-8469-1503080DDB71}"/>
              </a:ext>
            </a:extLst>
          </p:cNvPr>
          <p:cNvSpPr>
            <a:spLocks noGrp="1"/>
          </p:cNvSpPr>
          <p:nvPr>
            <p:ph type="title"/>
          </p:nvPr>
        </p:nvSpPr>
        <p:spPr/>
        <p:txBody>
          <a:bodyPr>
            <a:normAutofit/>
          </a:bodyPr>
          <a:lstStyle/>
          <a:p>
            <a:r>
              <a:rPr lang="en-GB" dirty="0"/>
              <a:t>1. </a:t>
            </a:r>
            <a:r>
              <a:rPr lang="en-GB" dirty="0" err="1"/>
              <a:t>Einleitung</a:t>
            </a:r>
            <a:r>
              <a:rPr lang="en-GB" dirty="0"/>
              <a:t> - </a:t>
            </a:r>
            <a:r>
              <a:rPr lang="en-GB" dirty="0" err="1"/>
              <a:t>Umfrage</a:t>
            </a:r>
            <a:endParaRPr lang="en-GB" dirty="0"/>
          </a:p>
        </p:txBody>
      </p:sp>
      <p:sp>
        <p:nvSpPr>
          <p:cNvPr id="3" name="Inhaltsplatzhalter 2">
            <a:extLst>
              <a:ext uri="{FF2B5EF4-FFF2-40B4-BE49-F238E27FC236}">
                <a16:creationId xmlns:a16="http://schemas.microsoft.com/office/drawing/2014/main" id="{1A3011D5-73E0-48E6-BE21-DA57B24060FD}"/>
              </a:ext>
            </a:extLst>
          </p:cNvPr>
          <p:cNvSpPr>
            <a:spLocks noGrp="1"/>
          </p:cNvSpPr>
          <p:nvPr>
            <p:ph idx="1"/>
          </p:nvPr>
        </p:nvSpPr>
        <p:spPr>
          <a:xfrm>
            <a:off x="838200" y="2325983"/>
            <a:ext cx="5137707" cy="3841087"/>
          </a:xfrm>
        </p:spPr>
        <p:txBody>
          <a:bodyPr>
            <a:normAutofit fontScale="92500" lnSpcReduction="10000"/>
          </a:bodyPr>
          <a:lstStyle/>
          <a:p>
            <a:pPr marL="0" indent="0">
              <a:buNone/>
            </a:pPr>
            <a:r>
              <a:rPr lang="de-CH" dirty="0"/>
              <a:t>Wenn ihr einen gemeinsamen Schulgarten hättet, was wäre euer Ziel für diesen Garten?</a:t>
            </a:r>
          </a:p>
          <a:p>
            <a:pPr marL="0" indent="0">
              <a:buNone/>
            </a:pPr>
            <a:endParaRPr lang="de-CH" dirty="0"/>
          </a:p>
          <a:p>
            <a:pPr lvl="1"/>
            <a:r>
              <a:rPr lang="de-CH" dirty="0"/>
              <a:t> A) möglichst </a:t>
            </a:r>
            <a:r>
              <a:rPr lang="de-CH" b="1" dirty="0"/>
              <a:t>viel Ertrag </a:t>
            </a:r>
            <a:r>
              <a:rPr lang="de-CH" dirty="0"/>
              <a:t>(möglichst viele Tomaten, Zucchetti, etc.)</a:t>
            </a:r>
          </a:p>
          <a:p>
            <a:pPr lvl="1"/>
            <a:endParaRPr lang="de-CH" dirty="0"/>
          </a:p>
          <a:p>
            <a:pPr lvl="1"/>
            <a:r>
              <a:rPr lang="de-CH" dirty="0"/>
              <a:t> B) möglichst </a:t>
            </a:r>
            <a:r>
              <a:rPr lang="de-CH" b="1" dirty="0"/>
              <a:t>viele Schmetterlinge und Bienen</a:t>
            </a:r>
          </a:p>
          <a:p>
            <a:pPr lvl="1"/>
            <a:endParaRPr lang="de-CH" b="1" dirty="0"/>
          </a:p>
          <a:p>
            <a:pPr lvl="1"/>
            <a:r>
              <a:rPr lang="de-CH" dirty="0"/>
              <a:t> C) möglichst </a:t>
            </a:r>
            <a:r>
              <a:rPr lang="de-CH" b="1" dirty="0"/>
              <a:t>wenig Arbeit </a:t>
            </a:r>
            <a:r>
              <a:rPr lang="de-CH" dirty="0"/>
              <a:t>für mich</a:t>
            </a:r>
            <a:endParaRPr lang="en-GB" dirty="0"/>
          </a:p>
        </p:txBody>
      </p:sp>
      <p:sp>
        <p:nvSpPr>
          <p:cNvPr id="4" name="Foliennummernplatzhalter 3">
            <a:extLst>
              <a:ext uri="{FF2B5EF4-FFF2-40B4-BE49-F238E27FC236}">
                <a16:creationId xmlns:a16="http://schemas.microsoft.com/office/drawing/2014/main" id="{33C3C821-05F8-4017-9B92-028BBED8F84C}"/>
              </a:ext>
            </a:extLst>
          </p:cNvPr>
          <p:cNvSpPr>
            <a:spLocks noGrp="1"/>
          </p:cNvSpPr>
          <p:nvPr>
            <p:ph type="sldNum" sz="quarter" idx="12"/>
          </p:nvPr>
        </p:nvSpPr>
        <p:spPr/>
        <p:txBody>
          <a:bodyPr/>
          <a:lstStyle/>
          <a:p>
            <a:fld id="{D4B8F505-3FCB-4E94-BD38-3BAF39C0A1B3}" type="slidenum">
              <a:rPr lang="en-GB" smtClean="0"/>
              <a:pPr/>
              <a:t>42</a:t>
            </a:fld>
            <a:endParaRPr lang="en-GB" dirty="0"/>
          </a:p>
        </p:txBody>
      </p:sp>
      <p:sp>
        <p:nvSpPr>
          <p:cNvPr id="5" name="Textfeld 4">
            <a:extLst>
              <a:ext uri="{FF2B5EF4-FFF2-40B4-BE49-F238E27FC236}">
                <a16:creationId xmlns:a16="http://schemas.microsoft.com/office/drawing/2014/main" id="{5EA88647-4310-483D-9735-90D17D3365EE}"/>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6" name="Grafik 5">
            <a:extLst>
              <a:ext uri="{FF2B5EF4-FFF2-40B4-BE49-F238E27FC236}">
                <a16:creationId xmlns:a16="http://schemas.microsoft.com/office/drawing/2014/main" id="{D68F80D1-CDF5-41CB-848C-AB7B95975E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7" name="Rechteck 6">
            <a:extLst>
              <a:ext uri="{FF2B5EF4-FFF2-40B4-BE49-F238E27FC236}">
                <a16:creationId xmlns:a16="http://schemas.microsoft.com/office/drawing/2014/main" id="{CE50AEBA-5998-4540-B88C-FACFE887FEF0}"/>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Extensivierung der Schweizer Landwirtschaft</a:t>
            </a:r>
            <a:endParaRPr lang="en-GB" b="1" dirty="0">
              <a:solidFill>
                <a:srgbClr val="2E2C70"/>
              </a:solidFill>
            </a:endParaRPr>
          </a:p>
        </p:txBody>
      </p:sp>
      <p:pic>
        <p:nvPicPr>
          <p:cNvPr id="17" name="Grafik 16" descr="Ein Bild, das Gras, draußen, Person, Kind enthält.&#10;&#10;Automatisch generierte Beschreibung">
            <a:extLst>
              <a:ext uri="{FF2B5EF4-FFF2-40B4-BE49-F238E27FC236}">
                <a16:creationId xmlns:a16="http://schemas.microsoft.com/office/drawing/2014/main" id="{95585278-5167-4BDF-8FD8-A565F7CAB8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0216" y="2325983"/>
            <a:ext cx="4941618" cy="3706213"/>
          </a:xfrm>
          <a:prstGeom prst="rect">
            <a:avLst/>
          </a:prstGeom>
        </p:spPr>
      </p:pic>
    </p:spTree>
    <p:extLst>
      <p:ext uri="{BB962C8B-B14F-4D97-AF65-F5344CB8AC3E}">
        <p14:creationId xmlns:p14="http://schemas.microsoft.com/office/powerpoint/2010/main" val="2053613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10480-407F-4536-ABCE-B3BDBA1A152F}"/>
              </a:ext>
            </a:extLst>
          </p:cNvPr>
          <p:cNvSpPr>
            <a:spLocks noGrp="1"/>
          </p:cNvSpPr>
          <p:nvPr>
            <p:ph type="title"/>
          </p:nvPr>
        </p:nvSpPr>
        <p:spPr/>
        <p:txBody>
          <a:bodyPr>
            <a:normAutofit/>
          </a:bodyPr>
          <a:lstStyle/>
          <a:p>
            <a:r>
              <a:rPr lang="en-GB" dirty="0"/>
              <a:t>2. </a:t>
            </a:r>
            <a:r>
              <a:rPr lang="en-GB" dirty="0" err="1"/>
              <a:t>Intensiv</a:t>
            </a:r>
            <a:r>
              <a:rPr lang="en-GB" dirty="0"/>
              <a:t> </a:t>
            </a:r>
            <a:r>
              <a:rPr lang="en-GB" dirty="0" err="1"/>
              <a:t>oder</a:t>
            </a:r>
            <a:r>
              <a:rPr lang="en-GB" dirty="0"/>
              <a:t> </a:t>
            </a:r>
            <a:r>
              <a:rPr lang="en-GB" dirty="0" err="1"/>
              <a:t>extensiv</a:t>
            </a:r>
            <a:r>
              <a:rPr lang="en-GB" dirty="0"/>
              <a:t>?</a:t>
            </a:r>
          </a:p>
        </p:txBody>
      </p:sp>
      <p:sp>
        <p:nvSpPr>
          <p:cNvPr id="3" name="Inhaltsplatzhalter 2">
            <a:extLst>
              <a:ext uri="{FF2B5EF4-FFF2-40B4-BE49-F238E27FC236}">
                <a16:creationId xmlns:a16="http://schemas.microsoft.com/office/drawing/2014/main" id="{81F1B575-FCDF-4C53-AED9-FC06F49A8237}"/>
              </a:ext>
            </a:extLst>
          </p:cNvPr>
          <p:cNvSpPr>
            <a:spLocks noGrp="1"/>
          </p:cNvSpPr>
          <p:nvPr>
            <p:ph idx="1"/>
          </p:nvPr>
        </p:nvSpPr>
        <p:spPr/>
        <p:txBody>
          <a:bodyPr/>
          <a:lstStyle/>
          <a:p>
            <a:pPr marL="0" indent="0">
              <a:buNone/>
            </a:pPr>
            <a:endParaRPr lang="en-GB" b="1" dirty="0"/>
          </a:p>
          <a:p>
            <a:pPr marL="0" indent="0">
              <a:buNone/>
            </a:pPr>
            <a:r>
              <a:rPr lang="de-CH" dirty="0">
                <a:solidFill>
                  <a:srgbClr val="ACB237"/>
                </a:solidFill>
              </a:rPr>
              <a:t>Lest die Beschreibung von intensiver und extensiver Landwirtschaft und ordnet die Bilder (Arbeitsblatt D1: Bilder) den beiden Feldern zu.</a:t>
            </a:r>
            <a:endParaRPr lang="en-GB" dirty="0">
              <a:solidFill>
                <a:srgbClr val="ACB237"/>
              </a:solidFill>
            </a:endParaRPr>
          </a:p>
        </p:txBody>
      </p:sp>
      <p:sp>
        <p:nvSpPr>
          <p:cNvPr id="4" name="Foliennummernplatzhalter 3">
            <a:extLst>
              <a:ext uri="{FF2B5EF4-FFF2-40B4-BE49-F238E27FC236}">
                <a16:creationId xmlns:a16="http://schemas.microsoft.com/office/drawing/2014/main" id="{1C777A4D-EC5D-4A7C-9C92-B85A708474CA}"/>
              </a:ext>
            </a:extLst>
          </p:cNvPr>
          <p:cNvSpPr>
            <a:spLocks noGrp="1"/>
          </p:cNvSpPr>
          <p:nvPr>
            <p:ph type="sldNum" sz="quarter" idx="12"/>
          </p:nvPr>
        </p:nvSpPr>
        <p:spPr/>
        <p:txBody>
          <a:bodyPr/>
          <a:lstStyle/>
          <a:p>
            <a:fld id="{D4B8F505-3FCB-4E94-BD38-3BAF39C0A1B3}" type="slidenum">
              <a:rPr lang="en-GB" smtClean="0"/>
              <a:pPr/>
              <a:t>43</a:t>
            </a:fld>
            <a:endParaRPr lang="en-GB" dirty="0"/>
          </a:p>
        </p:txBody>
      </p:sp>
      <p:sp>
        <p:nvSpPr>
          <p:cNvPr id="5" name="Textfeld 4">
            <a:extLst>
              <a:ext uri="{FF2B5EF4-FFF2-40B4-BE49-F238E27FC236}">
                <a16:creationId xmlns:a16="http://schemas.microsoft.com/office/drawing/2014/main" id="{0568482D-744F-4694-8AB8-C24F1A0CA6DE}"/>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6" name="Grafik 5">
            <a:extLst>
              <a:ext uri="{FF2B5EF4-FFF2-40B4-BE49-F238E27FC236}">
                <a16:creationId xmlns:a16="http://schemas.microsoft.com/office/drawing/2014/main" id="{D95A057D-B56D-4F87-B097-94C23CE088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
        <p:nvSpPr>
          <p:cNvPr id="7" name="Rechteck 6">
            <a:extLst>
              <a:ext uri="{FF2B5EF4-FFF2-40B4-BE49-F238E27FC236}">
                <a16:creationId xmlns:a16="http://schemas.microsoft.com/office/drawing/2014/main" id="{010BC583-30E4-4503-B178-8EF6EE41ED4A}"/>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Extensivierung der Schweizer Landwirtschaft</a:t>
            </a:r>
            <a:endParaRPr lang="en-GB" b="1" dirty="0">
              <a:solidFill>
                <a:srgbClr val="2E2C70"/>
              </a:solidFill>
            </a:endParaRPr>
          </a:p>
        </p:txBody>
      </p:sp>
      <p:pic>
        <p:nvPicPr>
          <p:cNvPr id="8" name="Grafik 7">
            <a:extLst>
              <a:ext uri="{FF2B5EF4-FFF2-40B4-BE49-F238E27FC236}">
                <a16:creationId xmlns:a16="http://schemas.microsoft.com/office/drawing/2014/main" id="{923974F2-5D2E-4B34-BB4D-4F06EEC99D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3871347"/>
            <a:ext cx="9936413" cy="2305615"/>
          </a:xfrm>
          <a:prstGeom prst="rect">
            <a:avLst/>
          </a:prstGeom>
        </p:spPr>
      </p:pic>
      <p:sp>
        <p:nvSpPr>
          <p:cNvPr id="9" name="Rechteck 8">
            <a:extLst>
              <a:ext uri="{FF2B5EF4-FFF2-40B4-BE49-F238E27FC236}">
                <a16:creationId xmlns:a16="http://schemas.microsoft.com/office/drawing/2014/main" id="{5B9562A8-8A84-497B-8F15-EAD9C65606DD}"/>
              </a:ext>
            </a:extLst>
          </p:cNvPr>
          <p:cNvSpPr/>
          <p:nvPr/>
        </p:nvSpPr>
        <p:spPr>
          <a:xfrm>
            <a:off x="831850" y="1905870"/>
            <a:ext cx="9150350" cy="461665"/>
          </a:xfrm>
          <a:prstGeom prst="rect">
            <a:avLst/>
          </a:prstGeom>
        </p:spPr>
        <p:txBody>
          <a:bodyPr wrap="square">
            <a:spAutoFit/>
          </a:bodyPr>
          <a:lstStyle/>
          <a:p>
            <a:r>
              <a:rPr lang="en-GB" sz="2400" b="1" dirty="0" err="1"/>
              <a:t>Arbeitsblatt</a:t>
            </a:r>
            <a:r>
              <a:rPr lang="en-GB" sz="2400" b="1" dirty="0"/>
              <a:t> D1</a:t>
            </a:r>
          </a:p>
        </p:txBody>
      </p:sp>
    </p:spTree>
    <p:extLst>
      <p:ext uri="{BB962C8B-B14F-4D97-AF65-F5344CB8AC3E}">
        <p14:creationId xmlns:p14="http://schemas.microsoft.com/office/powerpoint/2010/main" val="1210445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10480-407F-4536-ABCE-B3BDBA1A152F}"/>
              </a:ext>
            </a:extLst>
          </p:cNvPr>
          <p:cNvSpPr>
            <a:spLocks noGrp="1"/>
          </p:cNvSpPr>
          <p:nvPr>
            <p:ph type="title"/>
          </p:nvPr>
        </p:nvSpPr>
        <p:spPr/>
        <p:txBody>
          <a:bodyPr>
            <a:normAutofit/>
          </a:bodyPr>
          <a:lstStyle/>
          <a:p>
            <a:r>
              <a:rPr lang="en-GB" dirty="0"/>
              <a:t>2. </a:t>
            </a:r>
            <a:r>
              <a:rPr lang="en-GB" dirty="0" err="1"/>
              <a:t>Intensiv</a:t>
            </a:r>
            <a:r>
              <a:rPr lang="en-GB" dirty="0"/>
              <a:t> </a:t>
            </a:r>
            <a:r>
              <a:rPr lang="en-GB" dirty="0" err="1"/>
              <a:t>oder</a:t>
            </a:r>
            <a:r>
              <a:rPr lang="en-GB" dirty="0"/>
              <a:t> </a:t>
            </a:r>
            <a:r>
              <a:rPr lang="en-GB" dirty="0" err="1"/>
              <a:t>extensiv</a:t>
            </a:r>
            <a:r>
              <a:rPr lang="en-GB" dirty="0"/>
              <a:t>?</a:t>
            </a:r>
          </a:p>
        </p:txBody>
      </p:sp>
      <p:sp>
        <p:nvSpPr>
          <p:cNvPr id="4" name="Foliennummernplatzhalter 3">
            <a:extLst>
              <a:ext uri="{FF2B5EF4-FFF2-40B4-BE49-F238E27FC236}">
                <a16:creationId xmlns:a16="http://schemas.microsoft.com/office/drawing/2014/main" id="{1C777A4D-EC5D-4A7C-9C92-B85A708474CA}"/>
              </a:ext>
            </a:extLst>
          </p:cNvPr>
          <p:cNvSpPr>
            <a:spLocks noGrp="1"/>
          </p:cNvSpPr>
          <p:nvPr>
            <p:ph type="sldNum" sz="quarter" idx="12"/>
          </p:nvPr>
        </p:nvSpPr>
        <p:spPr/>
        <p:txBody>
          <a:bodyPr/>
          <a:lstStyle/>
          <a:p>
            <a:fld id="{D4B8F505-3FCB-4E94-BD38-3BAF39C0A1B3}" type="slidenum">
              <a:rPr lang="en-GB" smtClean="0"/>
              <a:pPr/>
              <a:t>44</a:t>
            </a:fld>
            <a:endParaRPr lang="en-GB" dirty="0"/>
          </a:p>
        </p:txBody>
      </p:sp>
      <p:sp>
        <p:nvSpPr>
          <p:cNvPr id="7" name="Rechteck 6">
            <a:extLst>
              <a:ext uri="{FF2B5EF4-FFF2-40B4-BE49-F238E27FC236}">
                <a16:creationId xmlns:a16="http://schemas.microsoft.com/office/drawing/2014/main" id="{010BC583-30E4-4503-B178-8EF6EE41ED4A}"/>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Extensivierung der Schweizer Landwirtschaft</a:t>
            </a:r>
            <a:endParaRPr lang="en-GB" b="1" dirty="0">
              <a:solidFill>
                <a:srgbClr val="2E2C70"/>
              </a:solidFill>
            </a:endParaRPr>
          </a:p>
        </p:txBody>
      </p:sp>
      <p:grpSp>
        <p:nvGrpSpPr>
          <p:cNvPr id="13" name="Gruppieren 12">
            <a:extLst>
              <a:ext uri="{FF2B5EF4-FFF2-40B4-BE49-F238E27FC236}">
                <a16:creationId xmlns:a16="http://schemas.microsoft.com/office/drawing/2014/main" id="{921BFAFE-760B-450D-A964-75A835A5D32E}"/>
              </a:ext>
            </a:extLst>
          </p:cNvPr>
          <p:cNvGrpSpPr/>
          <p:nvPr/>
        </p:nvGrpSpPr>
        <p:grpSpPr>
          <a:xfrm>
            <a:off x="1920637" y="1985411"/>
            <a:ext cx="9327591" cy="4254824"/>
            <a:chOff x="1119450" y="2136703"/>
            <a:chExt cx="9103978" cy="4152822"/>
          </a:xfrm>
        </p:grpSpPr>
        <p:pic>
          <p:nvPicPr>
            <p:cNvPr id="9" name="Grafik 8">
              <a:extLst>
                <a:ext uri="{FF2B5EF4-FFF2-40B4-BE49-F238E27FC236}">
                  <a16:creationId xmlns:a16="http://schemas.microsoft.com/office/drawing/2014/main" id="{32E75E31-AECD-4640-B4FA-5AFB4FDE20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9450" y="2136703"/>
              <a:ext cx="9103978" cy="4152822"/>
            </a:xfrm>
            <a:prstGeom prst="rect">
              <a:avLst/>
            </a:prstGeom>
          </p:spPr>
        </p:pic>
        <p:sp>
          <p:nvSpPr>
            <p:cNvPr id="11" name="Rechteck 10">
              <a:extLst>
                <a:ext uri="{FF2B5EF4-FFF2-40B4-BE49-F238E27FC236}">
                  <a16:creationId xmlns:a16="http://schemas.microsoft.com/office/drawing/2014/main" id="{73E3C8E0-350D-47DA-8C78-9765B5416FC6}"/>
                </a:ext>
              </a:extLst>
            </p:cNvPr>
            <p:cNvSpPr/>
            <p:nvPr/>
          </p:nvSpPr>
          <p:spPr>
            <a:xfrm>
              <a:off x="5823138" y="5486400"/>
              <a:ext cx="2610999" cy="803125"/>
            </a:xfrm>
            <a:prstGeom prst="rect">
              <a:avLst/>
            </a:prstGeom>
            <a:solidFill>
              <a:srgbClr val="73C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hteck 11">
              <a:extLst>
                <a:ext uri="{FF2B5EF4-FFF2-40B4-BE49-F238E27FC236}">
                  <a16:creationId xmlns:a16="http://schemas.microsoft.com/office/drawing/2014/main" id="{C440AA86-C6DA-45EB-A526-DEA90C7D0473}"/>
                </a:ext>
              </a:extLst>
            </p:cNvPr>
            <p:cNvSpPr/>
            <p:nvPr/>
          </p:nvSpPr>
          <p:spPr>
            <a:xfrm>
              <a:off x="6870037" y="5977790"/>
              <a:ext cx="2610999" cy="311735"/>
            </a:xfrm>
            <a:prstGeom prst="rect">
              <a:avLst/>
            </a:prstGeom>
            <a:solidFill>
              <a:srgbClr val="73C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hteck 13">
            <a:extLst>
              <a:ext uri="{FF2B5EF4-FFF2-40B4-BE49-F238E27FC236}">
                <a16:creationId xmlns:a16="http://schemas.microsoft.com/office/drawing/2014/main" id="{EF30B6D6-1C9A-45B4-8AA3-BB4463AE9A75}"/>
              </a:ext>
            </a:extLst>
          </p:cNvPr>
          <p:cNvSpPr/>
          <p:nvPr/>
        </p:nvSpPr>
        <p:spPr>
          <a:xfrm>
            <a:off x="831850" y="1905870"/>
            <a:ext cx="9150350" cy="461665"/>
          </a:xfrm>
          <a:prstGeom prst="rect">
            <a:avLst/>
          </a:prstGeom>
        </p:spPr>
        <p:txBody>
          <a:bodyPr wrap="square">
            <a:spAutoFit/>
          </a:bodyPr>
          <a:lstStyle/>
          <a:p>
            <a:r>
              <a:rPr lang="en-GB" sz="2400" b="1" dirty="0" err="1"/>
              <a:t>Lösung</a:t>
            </a:r>
            <a:endParaRPr lang="en-GB" sz="2400" b="1" dirty="0"/>
          </a:p>
        </p:txBody>
      </p:sp>
      <p:sp>
        <p:nvSpPr>
          <p:cNvPr id="15" name="Textfeld 14">
            <a:extLst>
              <a:ext uri="{FF2B5EF4-FFF2-40B4-BE49-F238E27FC236}">
                <a16:creationId xmlns:a16="http://schemas.microsoft.com/office/drawing/2014/main" id="{B5DCDB67-6224-432D-8E10-B34A8B22F404}"/>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6" name="Grafik 15">
            <a:extLst>
              <a:ext uri="{FF2B5EF4-FFF2-40B4-BE49-F238E27FC236}">
                <a16:creationId xmlns:a16="http://schemas.microsoft.com/office/drawing/2014/main" id="{218ACA03-6FFB-4695-99EE-939E1DD5B2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2560405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6D38E-EF5F-47FC-B49A-BA4198EAD0F2}"/>
              </a:ext>
            </a:extLst>
          </p:cNvPr>
          <p:cNvSpPr>
            <a:spLocks noGrp="1"/>
          </p:cNvSpPr>
          <p:nvPr>
            <p:ph type="title"/>
          </p:nvPr>
        </p:nvSpPr>
        <p:spPr/>
        <p:txBody>
          <a:bodyPr>
            <a:normAutofit/>
          </a:bodyPr>
          <a:lstStyle/>
          <a:p>
            <a:r>
              <a:rPr lang="en-GB" dirty="0"/>
              <a:t>3. </a:t>
            </a:r>
            <a:r>
              <a:rPr lang="en-GB" dirty="0" err="1"/>
              <a:t>Gruppendiskussionen</a:t>
            </a:r>
            <a:endParaRPr lang="en-GB" dirty="0"/>
          </a:p>
        </p:txBody>
      </p:sp>
      <p:sp>
        <p:nvSpPr>
          <p:cNvPr id="3" name="Inhaltsplatzhalter 2">
            <a:extLst>
              <a:ext uri="{FF2B5EF4-FFF2-40B4-BE49-F238E27FC236}">
                <a16:creationId xmlns:a16="http://schemas.microsoft.com/office/drawing/2014/main" id="{95195D29-AA79-470B-B8C4-E0D3FBD9DE87}"/>
              </a:ext>
            </a:extLst>
          </p:cNvPr>
          <p:cNvSpPr>
            <a:spLocks noGrp="1"/>
          </p:cNvSpPr>
          <p:nvPr>
            <p:ph idx="1"/>
          </p:nvPr>
        </p:nvSpPr>
        <p:spPr/>
        <p:txBody>
          <a:bodyPr>
            <a:normAutofit fontScale="85000" lnSpcReduction="20000"/>
          </a:bodyPr>
          <a:lstStyle/>
          <a:p>
            <a:pPr marL="0" indent="0">
              <a:buNone/>
            </a:pPr>
            <a:endParaRPr lang="en-GB" b="1" dirty="0"/>
          </a:p>
          <a:p>
            <a:pPr marL="0" indent="0">
              <a:buNone/>
            </a:pPr>
            <a:r>
              <a:rPr lang="de-CH" dirty="0"/>
              <a:t>1) Vorbereitung</a:t>
            </a:r>
          </a:p>
          <a:p>
            <a:pPr lvl="1"/>
            <a:r>
              <a:rPr lang="de-CH" dirty="0">
                <a:solidFill>
                  <a:srgbClr val="ACB237"/>
                </a:solidFill>
              </a:rPr>
              <a:t>Innerhalb der 4er-Gruppen schauen Zwei das Blatt D2a, die anderen Zwei das Blatt D2b an</a:t>
            </a:r>
          </a:p>
          <a:p>
            <a:pPr lvl="1"/>
            <a:r>
              <a:rPr lang="de-CH" dirty="0">
                <a:solidFill>
                  <a:srgbClr val="ACB237"/>
                </a:solidFill>
              </a:rPr>
              <a:t>Lest euer Arbeitsblatt und die angegebenen Dokumente</a:t>
            </a:r>
          </a:p>
          <a:p>
            <a:pPr lvl="1"/>
            <a:r>
              <a:rPr lang="de-CH" dirty="0">
                <a:solidFill>
                  <a:srgbClr val="ACB237"/>
                </a:solidFill>
              </a:rPr>
              <a:t>Schreibt die wichtigsten Argumente auf das Blatt auf</a:t>
            </a:r>
          </a:p>
          <a:p>
            <a:pPr marL="0" indent="0">
              <a:buNone/>
            </a:pPr>
            <a:r>
              <a:rPr lang="de-CH" dirty="0"/>
              <a:t>2) Diskussion</a:t>
            </a:r>
          </a:p>
          <a:p>
            <a:pPr lvl="1"/>
            <a:r>
              <a:rPr lang="de-CH" dirty="0">
                <a:solidFill>
                  <a:srgbClr val="ACB237"/>
                </a:solidFill>
              </a:rPr>
              <a:t>Stellt euch gegenseitig die Pro- und Contra-Positionen vor</a:t>
            </a:r>
          </a:p>
          <a:p>
            <a:pPr lvl="1"/>
            <a:r>
              <a:rPr lang="de-CH" dirty="0">
                <a:solidFill>
                  <a:srgbClr val="ACB237"/>
                </a:solidFill>
              </a:rPr>
              <a:t>Diskutiert innerhalb eurer Gruppe folgende Fragen:</a:t>
            </a:r>
          </a:p>
          <a:p>
            <a:pPr lvl="2">
              <a:buFont typeface="Wingdings" panose="05000000000000000000" pitchFamily="2" charset="2"/>
              <a:buChar char="Ø"/>
            </a:pPr>
            <a:r>
              <a:rPr lang="de-CH" dirty="0">
                <a:solidFill>
                  <a:srgbClr val="ACB237"/>
                </a:solidFill>
              </a:rPr>
              <a:t>Was für Positionen gibt es, die noch nicht erwähnt wurden?</a:t>
            </a:r>
          </a:p>
          <a:p>
            <a:pPr lvl="2">
              <a:buFont typeface="Wingdings" panose="05000000000000000000" pitchFamily="2" charset="2"/>
              <a:buChar char="Ø"/>
            </a:pPr>
            <a:r>
              <a:rPr lang="de-CH" dirty="0">
                <a:solidFill>
                  <a:srgbClr val="ACB237"/>
                </a:solidFill>
              </a:rPr>
              <a:t>Was sind eure persönlichen Meinungen zum Thema?</a:t>
            </a:r>
          </a:p>
          <a:p>
            <a:pPr lvl="2">
              <a:buFont typeface="Wingdings" panose="05000000000000000000" pitchFamily="2" charset="2"/>
              <a:buChar char="Ø"/>
            </a:pPr>
            <a:r>
              <a:rPr lang="de-CH" dirty="0">
                <a:solidFill>
                  <a:srgbClr val="ACB237"/>
                </a:solidFill>
              </a:rPr>
              <a:t>Gibt es Lösungsstrategien, die sowohl die Pro- als auch die Contra-Argumente berücksichtigen?</a:t>
            </a:r>
          </a:p>
          <a:p>
            <a:pPr lvl="2">
              <a:buFont typeface="Wingdings" panose="05000000000000000000" pitchFamily="2" charset="2"/>
              <a:buChar char="Ø"/>
            </a:pPr>
            <a:r>
              <a:rPr lang="de-CH" dirty="0">
                <a:solidFill>
                  <a:srgbClr val="ACB237"/>
                </a:solidFill>
              </a:rPr>
              <a:t>Wo sollten diese Strategien ansetzen? Bei der Produktion oder beim Konsum?</a:t>
            </a:r>
          </a:p>
        </p:txBody>
      </p:sp>
      <p:sp>
        <p:nvSpPr>
          <p:cNvPr id="4" name="Foliennummernplatzhalter 3">
            <a:extLst>
              <a:ext uri="{FF2B5EF4-FFF2-40B4-BE49-F238E27FC236}">
                <a16:creationId xmlns:a16="http://schemas.microsoft.com/office/drawing/2014/main" id="{047F3080-5B25-45F7-BD38-285E12BCB0C3}"/>
              </a:ext>
            </a:extLst>
          </p:cNvPr>
          <p:cNvSpPr>
            <a:spLocks noGrp="1"/>
          </p:cNvSpPr>
          <p:nvPr>
            <p:ph type="sldNum" sz="quarter" idx="12"/>
          </p:nvPr>
        </p:nvSpPr>
        <p:spPr/>
        <p:txBody>
          <a:bodyPr/>
          <a:lstStyle/>
          <a:p>
            <a:fld id="{D4B8F505-3FCB-4E94-BD38-3BAF39C0A1B3}" type="slidenum">
              <a:rPr lang="en-GB" smtClean="0"/>
              <a:pPr/>
              <a:t>45</a:t>
            </a:fld>
            <a:endParaRPr lang="en-GB" dirty="0"/>
          </a:p>
        </p:txBody>
      </p:sp>
      <p:sp>
        <p:nvSpPr>
          <p:cNvPr id="7" name="Rechteck 6">
            <a:extLst>
              <a:ext uri="{FF2B5EF4-FFF2-40B4-BE49-F238E27FC236}">
                <a16:creationId xmlns:a16="http://schemas.microsoft.com/office/drawing/2014/main" id="{820F300E-7FE7-41BA-A69E-541ABBCD063E}"/>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Extensivierung der Schweizer Landwirtschaft</a:t>
            </a:r>
            <a:endParaRPr lang="en-GB" b="1" dirty="0">
              <a:solidFill>
                <a:srgbClr val="2E2C70"/>
              </a:solidFill>
            </a:endParaRPr>
          </a:p>
        </p:txBody>
      </p:sp>
      <p:sp>
        <p:nvSpPr>
          <p:cNvPr id="8" name="Rechteck 7">
            <a:extLst>
              <a:ext uri="{FF2B5EF4-FFF2-40B4-BE49-F238E27FC236}">
                <a16:creationId xmlns:a16="http://schemas.microsoft.com/office/drawing/2014/main" id="{8BB330E6-D076-4B69-B12F-5F0EF8FFC416}"/>
              </a:ext>
            </a:extLst>
          </p:cNvPr>
          <p:cNvSpPr/>
          <p:nvPr/>
        </p:nvSpPr>
        <p:spPr>
          <a:xfrm>
            <a:off x="831850" y="1905870"/>
            <a:ext cx="9150350" cy="461665"/>
          </a:xfrm>
          <a:prstGeom prst="rect">
            <a:avLst/>
          </a:prstGeom>
        </p:spPr>
        <p:txBody>
          <a:bodyPr wrap="square">
            <a:spAutoFit/>
          </a:bodyPr>
          <a:lstStyle/>
          <a:p>
            <a:r>
              <a:rPr lang="en-GB" sz="2400" b="1" dirty="0" err="1"/>
              <a:t>Arbeitsblatt</a:t>
            </a:r>
            <a:r>
              <a:rPr lang="en-GB" sz="2400" b="1" dirty="0"/>
              <a:t> D2a und D2b (</a:t>
            </a:r>
            <a:r>
              <a:rPr lang="en-GB" sz="2400" dirty="0" err="1"/>
              <a:t>Einteilung</a:t>
            </a:r>
            <a:r>
              <a:rPr lang="en-GB" sz="2400" dirty="0"/>
              <a:t> in 4er- Gruppen)</a:t>
            </a:r>
          </a:p>
        </p:txBody>
      </p:sp>
      <p:sp>
        <p:nvSpPr>
          <p:cNvPr id="9" name="Textfeld 8">
            <a:extLst>
              <a:ext uri="{FF2B5EF4-FFF2-40B4-BE49-F238E27FC236}">
                <a16:creationId xmlns:a16="http://schemas.microsoft.com/office/drawing/2014/main" id="{17A3DD3C-6CC4-4C2A-9ACF-C948A9BFB645}"/>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0" name="Grafik 9">
            <a:extLst>
              <a:ext uri="{FF2B5EF4-FFF2-40B4-BE49-F238E27FC236}">
                <a16:creationId xmlns:a16="http://schemas.microsoft.com/office/drawing/2014/main" id="{E6ADE6F0-2F92-40B5-B226-AE849EF80D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2577287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C69F5-5D78-4781-9641-EF6F0F1355AD}"/>
              </a:ext>
            </a:extLst>
          </p:cNvPr>
          <p:cNvSpPr>
            <a:spLocks noGrp="1"/>
          </p:cNvSpPr>
          <p:nvPr>
            <p:ph type="title"/>
          </p:nvPr>
        </p:nvSpPr>
        <p:spPr/>
        <p:txBody>
          <a:bodyPr>
            <a:normAutofit/>
          </a:bodyPr>
          <a:lstStyle/>
          <a:p>
            <a:r>
              <a:rPr lang="en-GB" dirty="0"/>
              <a:t>4. </a:t>
            </a:r>
            <a:r>
              <a:rPr lang="en-GB" dirty="0" err="1"/>
              <a:t>Abschlussdiskussion</a:t>
            </a:r>
            <a:endParaRPr lang="en-GB" dirty="0"/>
          </a:p>
        </p:txBody>
      </p:sp>
      <p:sp>
        <p:nvSpPr>
          <p:cNvPr id="3" name="Inhaltsplatzhalter 2">
            <a:extLst>
              <a:ext uri="{FF2B5EF4-FFF2-40B4-BE49-F238E27FC236}">
                <a16:creationId xmlns:a16="http://schemas.microsoft.com/office/drawing/2014/main" id="{E7A6C3DD-1064-428B-B1D5-45D5597DCB4F}"/>
              </a:ext>
            </a:extLst>
          </p:cNvPr>
          <p:cNvSpPr>
            <a:spLocks noGrp="1"/>
          </p:cNvSpPr>
          <p:nvPr>
            <p:ph idx="1"/>
          </p:nvPr>
        </p:nvSpPr>
        <p:spPr/>
        <p:txBody>
          <a:bodyPr>
            <a:normAutofit lnSpcReduction="10000"/>
          </a:bodyPr>
          <a:lstStyle/>
          <a:p>
            <a:pPr marL="0" indent="0">
              <a:buNone/>
            </a:pPr>
            <a:r>
              <a:rPr lang="de-CH" dirty="0"/>
              <a:t>Was waren die wichtigsten Erkenntnisse aus den Gruppendiskussionen?</a:t>
            </a:r>
          </a:p>
          <a:p>
            <a:pPr>
              <a:buFont typeface="Wingdings" panose="05000000000000000000" pitchFamily="2" charset="2"/>
              <a:buChar char="Ø"/>
            </a:pPr>
            <a:r>
              <a:rPr lang="de-CH" dirty="0"/>
              <a:t>Sollte die Schweizer Landwirtschaft extensiviert werden und wenn ja, wie stark?</a:t>
            </a:r>
          </a:p>
          <a:p>
            <a:pPr>
              <a:buFont typeface="Wingdings" panose="05000000000000000000" pitchFamily="2" charset="2"/>
              <a:buChar char="Ø"/>
            </a:pPr>
            <a:r>
              <a:rPr lang="de-CH" dirty="0"/>
              <a:t>Was sind Gründe, die für eine Extensivierung sprechen?</a:t>
            </a:r>
          </a:p>
          <a:p>
            <a:pPr>
              <a:buFont typeface="Wingdings" panose="05000000000000000000" pitchFamily="2" charset="2"/>
              <a:buChar char="Ø"/>
            </a:pPr>
            <a:r>
              <a:rPr lang="de-CH" dirty="0"/>
              <a:t>Was sind mögliche Konsequenzen einer Extensivierung?</a:t>
            </a:r>
          </a:p>
          <a:p>
            <a:pPr>
              <a:buFont typeface="Wingdings" panose="05000000000000000000" pitchFamily="2" charset="2"/>
              <a:buChar char="Ø"/>
            </a:pPr>
            <a:r>
              <a:rPr lang="de-CH" dirty="0"/>
              <a:t>Was spricht gegen eine Extensivierung?</a:t>
            </a:r>
          </a:p>
          <a:p>
            <a:pPr>
              <a:buFont typeface="Wingdings" panose="05000000000000000000" pitchFamily="2" charset="2"/>
              <a:buChar char="Ø"/>
            </a:pPr>
            <a:r>
              <a:rPr lang="de-CH" dirty="0"/>
              <a:t>Inwiefern sind auch die Konsumentinnen und Konsumenten gefordert, wenn es um das Thema Extensivierung geht?</a:t>
            </a:r>
          </a:p>
        </p:txBody>
      </p:sp>
      <p:sp>
        <p:nvSpPr>
          <p:cNvPr id="4" name="Foliennummernplatzhalter 3">
            <a:extLst>
              <a:ext uri="{FF2B5EF4-FFF2-40B4-BE49-F238E27FC236}">
                <a16:creationId xmlns:a16="http://schemas.microsoft.com/office/drawing/2014/main" id="{C0A5384F-4851-4F77-A2A9-AE9262C9F7A3}"/>
              </a:ext>
            </a:extLst>
          </p:cNvPr>
          <p:cNvSpPr>
            <a:spLocks noGrp="1"/>
          </p:cNvSpPr>
          <p:nvPr>
            <p:ph type="sldNum" sz="quarter" idx="12"/>
          </p:nvPr>
        </p:nvSpPr>
        <p:spPr/>
        <p:txBody>
          <a:bodyPr/>
          <a:lstStyle/>
          <a:p>
            <a:fld id="{D4B8F505-3FCB-4E94-BD38-3BAF39C0A1B3}" type="slidenum">
              <a:rPr lang="en-GB" smtClean="0"/>
              <a:pPr/>
              <a:t>46</a:t>
            </a:fld>
            <a:endParaRPr lang="en-GB" dirty="0"/>
          </a:p>
        </p:txBody>
      </p:sp>
      <p:sp>
        <p:nvSpPr>
          <p:cNvPr id="7" name="Rechteck 6">
            <a:extLst>
              <a:ext uri="{FF2B5EF4-FFF2-40B4-BE49-F238E27FC236}">
                <a16:creationId xmlns:a16="http://schemas.microsoft.com/office/drawing/2014/main" id="{54159C82-DB73-4159-8AC7-CE07196B294B}"/>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Extensivierung der Schweizer Landwirtschaft</a:t>
            </a:r>
            <a:endParaRPr lang="en-GB" b="1" dirty="0">
              <a:solidFill>
                <a:srgbClr val="2E2C70"/>
              </a:solidFill>
            </a:endParaRPr>
          </a:p>
        </p:txBody>
      </p:sp>
      <p:sp>
        <p:nvSpPr>
          <p:cNvPr id="8" name="Textfeld 7">
            <a:extLst>
              <a:ext uri="{FF2B5EF4-FFF2-40B4-BE49-F238E27FC236}">
                <a16:creationId xmlns:a16="http://schemas.microsoft.com/office/drawing/2014/main" id="{86CB1F42-31B2-42D8-877F-AAA034A2E4DA}"/>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9" name="Grafik 8">
            <a:extLst>
              <a:ext uri="{FF2B5EF4-FFF2-40B4-BE49-F238E27FC236}">
                <a16:creationId xmlns:a16="http://schemas.microsoft.com/office/drawing/2014/main" id="{E7180008-1B1B-4951-A3A4-45A5F924A8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1508897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C69F5-5D78-4781-9641-EF6F0F1355AD}"/>
              </a:ext>
            </a:extLst>
          </p:cNvPr>
          <p:cNvSpPr>
            <a:spLocks noGrp="1"/>
          </p:cNvSpPr>
          <p:nvPr>
            <p:ph type="title"/>
          </p:nvPr>
        </p:nvSpPr>
        <p:spPr/>
        <p:txBody>
          <a:bodyPr>
            <a:normAutofit/>
          </a:bodyPr>
          <a:lstStyle/>
          <a:p>
            <a:r>
              <a:rPr lang="en-GB" dirty="0"/>
              <a:t>4. </a:t>
            </a:r>
            <a:r>
              <a:rPr lang="en-GB" dirty="0" err="1"/>
              <a:t>Abschlussdiskussion</a:t>
            </a:r>
            <a:endParaRPr lang="en-GB" dirty="0"/>
          </a:p>
        </p:txBody>
      </p:sp>
      <p:sp>
        <p:nvSpPr>
          <p:cNvPr id="3" name="Inhaltsplatzhalter 2">
            <a:extLst>
              <a:ext uri="{FF2B5EF4-FFF2-40B4-BE49-F238E27FC236}">
                <a16:creationId xmlns:a16="http://schemas.microsoft.com/office/drawing/2014/main" id="{E7A6C3DD-1064-428B-B1D5-45D5597DCB4F}"/>
              </a:ext>
            </a:extLst>
          </p:cNvPr>
          <p:cNvSpPr>
            <a:spLocks noGrp="1"/>
          </p:cNvSpPr>
          <p:nvPr>
            <p:ph idx="1"/>
          </p:nvPr>
        </p:nvSpPr>
        <p:spPr>
          <a:xfrm>
            <a:off x="1034716" y="2335875"/>
            <a:ext cx="10768263" cy="1093125"/>
          </a:xfrm>
        </p:spPr>
        <p:txBody>
          <a:bodyPr>
            <a:normAutofit fontScale="92500" lnSpcReduction="10000"/>
          </a:bodyPr>
          <a:lstStyle/>
          <a:p>
            <a:pPr marL="0" indent="0">
              <a:buNone/>
            </a:pPr>
            <a:r>
              <a:rPr lang="de-CH" dirty="0"/>
              <a:t>Biologische Landwirtschaft hat positive Effekte auf die Artenvielfalt und die strengsten Richtlinien bezüglich Tierwohl. In der Schweiz sind die Erträge aber 10-30% tiefer als bei konventioneller Landwirtschaft.</a:t>
            </a:r>
          </a:p>
          <a:p>
            <a:pPr marL="0" indent="0">
              <a:buNone/>
            </a:pPr>
            <a:endParaRPr lang="de-CH" dirty="0"/>
          </a:p>
        </p:txBody>
      </p:sp>
      <p:sp>
        <p:nvSpPr>
          <p:cNvPr id="4" name="Foliennummernplatzhalter 3">
            <a:extLst>
              <a:ext uri="{FF2B5EF4-FFF2-40B4-BE49-F238E27FC236}">
                <a16:creationId xmlns:a16="http://schemas.microsoft.com/office/drawing/2014/main" id="{C0A5384F-4851-4F77-A2A9-AE9262C9F7A3}"/>
              </a:ext>
            </a:extLst>
          </p:cNvPr>
          <p:cNvSpPr>
            <a:spLocks noGrp="1"/>
          </p:cNvSpPr>
          <p:nvPr>
            <p:ph type="sldNum" sz="quarter" idx="12"/>
          </p:nvPr>
        </p:nvSpPr>
        <p:spPr/>
        <p:txBody>
          <a:bodyPr/>
          <a:lstStyle/>
          <a:p>
            <a:fld id="{D4B8F505-3FCB-4E94-BD38-3BAF39C0A1B3}" type="slidenum">
              <a:rPr lang="en-GB" smtClean="0"/>
              <a:pPr/>
              <a:t>47</a:t>
            </a:fld>
            <a:endParaRPr lang="en-GB" dirty="0"/>
          </a:p>
        </p:txBody>
      </p:sp>
      <p:sp>
        <p:nvSpPr>
          <p:cNvPr id="7" name="Rechteck 6">
            <a:extLst>
              <a:ext uri="{FF2B5EF4-FFF2-40B4-BE49-F238E27FC236}">
                <a16:creationId xmlns:a16="http://schemas.microsoft.com/office/drawing/2014/main" id="{54159C82-DB73-4159-8AC7-CE07196B294B}"/>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Extensivierung der Schweizer Landwirtschaft</a:t>
            </a:r>
            <a:endParaRPr lang="en-GB" b="1" dirty="0">
              <a:solidFill>
                <a:srgbClr val="2E2C70"/>
              </a:solidFill>
            </a:endParaRPr>
          </a:p>
        </p:txBody>
      </p:sp>
      <p:pic>
        <p:nvPicPr>
          <p:cNvPr id="9" name="Grafik 8" descr="Ein Bild, das Hemd, Regenschirm enthält.&#10;&#10;Automatisch generierte Beschreibung">
            <a:extLst>
              <a:ext uri="{FF2B5EF4-FFF2-40B4-BE49-F238E27FC236}">
                <a16:creationId xmlns:a16="http://schemas.microsoft.com/office/drawing/2014/main" id="{8736BA58-08D4-43F4-8C8E-6C68E373C5D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679912"/>
            <a:ext cx="3593539" cy="3407666"/>
          </a:xfrm>
          <a:prstGeom prst="rect">
            <a:avLst/>
          </a:prstGeom>
        </p:spPr>
      </p:pic>
      <p:pic>
        <p:nvPicPr>
          <p:cNvPr id="11" name="Grafik 10" descr="Ein Bild, das Spielzeug, Schild enthält.&#10;&#10;Automatisch generierte Beschreibung">
            <a:extLst>
              <a:ext uri="{FF2B5EF4-FFF2-40B4-BE49-F238E27FC236}">
                <a16:creationId xmlns:a16="http://schemas.microsoft.com/office/drawing/2014/main" id="{C6CDE3F2-BD6B-49AC-B816-082EC5BA8B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1526" y="3073076"/>
            <a:ext cx="3039856" cy="2882622"/>
          </a:xfrm>
          <a:prstGeom prst="rect">
            <a:avLst/>
          </a:prstGeom>
        </p:spPr>
      </p:pic>
      <p:sp>
        <p:nvSpPr>
          <p:cNvPr id="12" name="Inhaltsplatzhalter 2">
            <a:extLst>
              <a:ext uri="{FF2B5EF4-FFF2-40B4-BE49-F238E27FC236}">
                <a16:creationId xmlns:a16="http://schemas.microsoft.com/office/drawing/2014/main" id="{5D4A8515-3FF8-4F5A-9276-5296FFE62186}"/>
              </a:ext>
            </a:extLst>
          </p:cNvPr>
          <p:cNvSpPr txBox="1">
            <a:spLocks/>
          </p:cNvSpPr>
          <p:nvPr/>
        </p:nvSpPr>
        <p:spPr>
          <a:xfrm>
            <a:off x="4018632" y="3853782"/>
            <a:ext cx="4912894" cy="1701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de-CH" dirty="0"/>
              <a:t>Findet ihr, wir sollten in der Schweiz vor allem möglichst viel produzieren oder die Umwelt stärker schützen?</a:t>
            </a:r>
            <a:endParaRPr lang="en-GB" dirty="0"/>
          </a:p>
          <a:p>
            <a:pPr marL="0" indent="0">
              <a:buFont typeface="Arial" panose="020B0604020202020204" pitchFamily="34" charset="0"/>
              <a:buNone/>
            </a:pPr>
            <a:endParaRPr lang="de-CH" dirty="0"/>
          </a:p>
        </p:txBody>
      </p:sp>
      <p:sp>
        <p:nvSpPr>
          <p:cNvPr id="13" name="Textfeld 12">
            <a:extLst>
              <a:ext uri="{FF2B5EF4-FFF2-40B4-BE49-F238E27FC236}">
                <a16:creationId xmlns:a16="http://schemas.microsoft.com/office/drawing/2014/main" id="{F3F6828D-D21F-4F67-B5E3-846D63727B93}"/>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4" name="Grafik 13">
            <a:extLst>
              <a:ext uri="{FF2B5EF4-FFF2-40B4-BE49-F238E27FC236}">
                <a16:creationId xmlns:a16="http://schemas.microsoft.com/office/drawing/2014/main" id="{81B2ACF0-11DD-44C4-B821-94D7B5CAC4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3980393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9418C-91DA-41CC-B974-29FEB983F772}"/>
              </a:ext>
            </a:extLst>
          </p:cNvPr>
          <p:cNvSpPr>
            <a:spLocks noGrp="1"/>
          </p:cNvSpPr>
          <p:nvPr>
            <p:ph type="title"/>
          </p:nvPr>
        </p:nvSpPr>
        <p:spPr/>
        <p:txBody>
          <a:bodyPr/>
          <a:lstStyle/>
          <a:p>
            <a:r>
              <a:rPr lang="en-GB" dirty="0">
                <a:solidFill>
                  <a:srgbClr val="2E2C70"/>
                </a:solidFill>
              </a:rPr>
              <a:t>Phase 3</a:t>
            </a:r>
          </a:p>
        </p:txBody>
      </p:sp>
      <p:sp>
        <p:nvSpPr>
          <p:cNvPr id="3" name="Textplatzhalter 2">
            <a:extLst>
              <a:ext uri="{FF2B5EF4-FFF2-40B4-BE49-F238E27FC236}">
                <a16:creationId xmlns:a16="http://schemas.microsoft.com/office/drawing/2014/main" id="{A0C5C960-5649-4C8D-A631-7ED5BA93F8AE}"/>
              </a:ext>
            </a:extLst>
          </p:cNvPr>
          <p:cNvSpPr>
            <a:spLocks noGrp="1"/>
          </p:cNvSpPr>
          <p:nvPr>
            <p:ph type="body" idx="1"/>
          </p:nvPr>
        </p:nvSpPr>
        <p:spPr/>
        <p:txBody>
          <a:bodyPr>
            <a:normAutofit/>
          </a:bodyPr>
          <a:lstStyle/>
          <a:p>
            <a:r>
              <a:rPr lang="de-CH" dirty="0"/>
              <a:t>Vertiefungsmodul </a:t>
            </a:r>
          </a:p>
          <a:p>
            <a:r>
              <a:rPr lang="de-CH" dirty="0"/>
              <a:t>E) Umweltfreundliche und gesunde Ernährung 45’ – 65’</a:t>
            </a:r>
          </a:p>
          <a:p>
            <a:endParaRPr lang="en-GB" dirty="0"/>
          </a:p>
        </p:txBody>
      </p:sp>
      <p:sp>
        <p:nvSpPr>
          <p:cNvPr id="4" name="Foliennummernplatzhalter 3">
            <a:extLst>
              <a:ext uri="{FF2B5EF4-FFF2-40B4-BE49-F238E27FC236}">
                <a16:creationId xmlns:a16="http://schemas.microsoft.com/office/drawing/2014/main" id="{40D79870-272B-42E2-9705-11897A0D2C24}"/>
              </a:ext>
            </a:extLst>
          </p:cNvPr>
          <p:cNvSpPr>
            <a:spLocks noGrp="1"/>
          </p:cNvSpPr>
          <p:nvPr>
            <p:ph type="sldNum" sz="quarter" idx="12"/>
          </p:nvPr>
        </p:nvSpPr>
        <p:spPr/>
        <p:txBody>
          <a:bodyPr/>
          <a:lstStyle/>
          <a:p>
            <a:fld id="{D4B8F505-3FCB-4E94-BD38-3BAF39C0A1B3}" type="slidenum">
              <a:rPr lang="en-GB" smtClean="0"/>
              <a:t>48</a:t>
            </a:fld>
            <a:endParaRPr lang="en-GB"/>
          </a:p>
        </p:txBody>
      </p:sp>
      <p:pic>
        <p:nvPicPr>
          <p:cNvPr id="7" name="Grafik 6">
            <a:extLst>
              <a:ext uri="{FF2B5EF4-FFF2-40B4-BE49-F238E27FC236}">
                <a16:creationId xmlns:a16="http://schemas.microsoft.com/office/drawing/2014/main" id="{05658041-6EA0-462D-82B0-A9821FAE87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3582371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C69F5-5D78-4781-9641-EF6F0F1355AD}"/>
              </a:ext>
            </a:extLst>
          </p:cNvPr>
          <p:cNvSpPr>
            <a:spLocks noGrp="1"/>
          </p:cNvSpPr>
          <p:nvPr>
            <p:ph type="title"/>
          </p:nvPr>
        </p:nvSpPr>
        <p:spPr/>
        <p:txBody>
          <a:bodyPr>
            <a:normAutofit/>
          </a:bodyPr>
          <a:lstStyle/>
          <a:p>
            <a:r>
              <a:rPr lang="en-GB" dirty="0"/>
              <a:t>1. Mein </a:t>
            </a:r>
            <a:r>
              <a:rPr lang="en-GB" dirty="0" err="1"/>
              <a:t>Ernährungsstil</a:t>
            </a:r>
            <a:endParaRPr lang="en-GB" dirty="0"/>
          </a:p>
        </p:txBody>
      </p:sp>
      <p:sp>
        <p:nvSpPr>
          <p:cNvPr id="3" name="Inhaltsplatzhalter 2">
            <a:extLst>
              <a:ext uri="{FF2B5EF4-FFF2-40B4-BE49-F238E27FC236}">
                <a16:creationId xmlns:a16="http://schemas.microsoft.com/office/drawing/2014/main" id="{E7A6C3DD-1064-428B-B1D5-45D5597DCB4F}"/>
              </a:ext>
            </a:extLst>
          </p:cNvPr>
          <p:cNvSpPr>
            <a:spLocks noGrp="1"/>
          </p:cNvSpPr>
          <p:nvPr>
            <p:ph idx="1"/>
          </p:nvPr>
        </p:nvSpPr>
        <p:spPr>
          <a:xfrm>
            <a:off x="843842" y="2136703"/>
            <a:ext cx="3575758" cy="4009059"/>
          </a:xfrm>
        </p:spPr>
        <p:txBody>
          <a:bodyPr>
            <a:normAutofit/>
          </a:bodyPr>
          <a:lstStyle/>
          <a:p>
            <a:pPr marL="0" indent="0">
              <a:buNone/>
            </a:pPr>
            <a:endParaRPr lang="de-CH" b="1" dirty="0"/>
          </a:p>
          <a:p>
            <a:pPr marL="457200" indent="-457200">
              <a:buFont typeface="+mj-lt"/>
              <a:buAutoNum type="arabicPeriod"/>
            </a:pPr>
            <a:r>
              <a:rPr lang="de-CH" sz="2400" dirty="0">
                <a:solidFill>
                  <a:srgbClr val="ACB237"/>
                </a:solidFill>
              </a:rPr>
              <a:t>Welcher der 6 Ernährungsstile entspricht eurer eigenen Ernährung am ehesten?</a:t>
            </a:r>
          </a:p>
          <a:p>
            <a:pPr marL="457200" indent="-457200">
              <a:buFont typeface="+mj-lt"/>
              <a:buAutoNum type="arabicPeriod"/>
            </a:pPr>
            <a:r>
              <a:rPr lang="de-CH" sz="2400" dirty="0">
                <a:solidFill>
                  <a:srgbClr val="ACB237"/>
                </a:solidFill>
              </a:rPr>
              <a:t>Welcher Ernährungsstil hat die geringsten Umweltauswirkungen?</a:t>
            </a:r>
          </a:p>
        </p:txBody>
      </p:sp>
      <p:sp>
        <p:nvSpPr>
          <p:cNvPr id="4" name="Foliennummernplatzhalter 3">
            <a:extLst>
              <a:ext uri="{FF2B5EF4-FFF2-40B4-BE49-F238E27FC236}">
                <a16:creationId xmlns:a16="http://schemas.microsoft.com/office/drawing/2014/main" id="{C0A5384F-4851-4F77-A2A9-AE9262C9F7A3}"/>
              </a:ext>
            </a:extLst>
          </p:cNvPr>
          <p:cNvSpPr>
            <a:spLocks noGrp="1"/>
          </p:cNvSpPr>
          <p:nvPr>
            <p:ph type="sldNum" sz="quarter" idx="12"/>
          </p:nvPr>
        </p:nvSpPr>
        <p:spPr/>
        <p:txBody>
          <a:bodyPr/>
          <a:lstStyle/>
          <a:p>
            <a:fld id="{D4B8F505-3FCB-4E94-BD38-3BAF39C0A1B3}" type="slidenum">
              <a:rPr lang="en-GB" smtClean="0"/>
              <a:pPr/>
              <a:t>49</a:t>
            </a:fld>
            <a:endParaRPr lang="en-GB" dirty="0"/>
          </a:p>
        </p:txBody>
      </p:sp>
      <p:sp>
        <p:nvSpPr>
          <p:cNvPr id="7" name="Rechteck 6">
            <a:extLst>
              <a:ext uri="{FF2B5EF4-FFF2-40B4-BE49-F238E27FC236}">
                <a16:creationId xmlns:a16="http://schemas.microsoft.com/office/drawing/2014/main" id="{54159C82-DB73-4159-8AC7-CE07196B294B}"/>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Umweltfreundliche und gesunde Ernährung </a:t>
            </a:r>
            <a:endParaRPr lang="en-GB" b="1" dirty="0">
              <a:solidFill>
                <a:srgbClr val="2E2C70"/>
              </a:solidFill>
            </a:endParaRPr>
          </a:p>
        </p:txBody>
      </p:sp>
      <p:pic>
        <p:nvPicPr>
          <p:cNvPr id="8" name="Grafik 7">
            <a:extLst>
              <a:ext uri="{FF2B5EF4-FFF2-40B4-BE49-F238E27FC236}">
                <a16:creationId xmlns:a16="http://schemas.microsoft.com/office/drawing/2014/main" id="{09B99D3A-82C1-4912-87CA-E08D4B9E1B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9600" y="2099736"/>
            <a:ext cx="7232482" cy="4065014"/>
          </a:xfrm>
          <a:prstGeom prst="rect">
            <a:avLst/>
          </a:prstGeom>
        </p:spPr>
      </p:pic>
      <p:sp>
        <p:nvSpPr>
          <p:cNvPr id="9" name="Rechteck 8">
            <a:extLst>
              <a:ext uri="{FF2B5EF4-FFF2-40B4-BE49-F238E27FC236}">
                <a16:creationId xmlns:a16="http://schemas.microsoft.com/office/drawing/2014/main" id="{2F164EE5-67FF-4234-9F1D-E5DFD3C79AEE}"/>
              </a:ext>
            </a:extLst>
          </p:cNvPr>
          <p:cNvSpPr/>
          <p:nvPr/>
        </p:nvSpPr>
        <p:spPr>
          <a:xfrm>
            <a:off x="831850" y="1905870"/>
            <a:ext cx="9150350" cy="461665"/>
          </a:xfrm>
          <a:prstGeom prst="rect">
            <a:avLst/>
          </a:prstGeom>
        </p:spPr>
        <p:txBody>
          <a:bodyPr wrap="square">
            <a:spAutoFit/>
          </a:bodyPr>
          <a:lstStyle/>
          <a:p>
            <a:r>
              <a:rPr lang="en-GB" sz="2400" b="1" dirty="0" err="1"/>
              <a:t>Arbeitsblatt</a:t>
            </a:r>
            <a:r>
              <a:rPr lang="en-GB" sz="2400" b="1" dirty="0"/>
              <a:t> E1</a:t>
            </a:r>
            <a:endParaRPr lang="en-GB" sz="2400" dirty="0"/>
          </a:p>
        </p:txBody>
      </p:sp>
      <p:sp>
        <p:nvSpPr>
          <p:cNvPr id="12" name="Textfeld 11">
            <a:extLst>
              <a:ext uri="{FF2B5EF4-FFF2-40B4-BE49-F238E27FC236}">
                <a16:creationId xmlns:a16="http://schemas.microsoft.com/office/drawing/2014/main" id="{A5FF5A65-B502-4FF9-AFDB-E52264A5C9C3}"/>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3" name="Grafik 12">
            <a:extLst>
              <a:ext uri="{FF2B5EF4-FFF2-40B4-BE49-F238E27FC236}">
                <a16:creationId xmlns:a16="http://schemas.microsoft.com/office/drawing/2014/main" id="{B0C7373A-F5E6-4C17-BEC6-2B26EC5592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88602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B9F5E7-88F8-47D6-8A66-B86BB3022606}"/>
              </a:ext>
            </a:extLst>
          </p:cNvPr>
          <p:cNvSpPr>
            <a:spLocks noGrp="1"/>
          </p:cNvSpPr>
          <p:nvPr>
            <p:ph type="title"/>
          </p:nvPr>
        </p:nvSpPr>
        <p:spPr/>
        <p:txBody>
          <a:bodyPr>
            <a:normAutofit/>
          </a:bodyPr>
          <a:lstStyle/>
          <a:p>
            <a:r>
              <a:rPr lang="en-GB" dirty="0" err="1"/>
              <a:t>Lernziele</a:t>
            </a:r>
            <a:r>
              <a:rPr lang="en-GB" dirty="0"/>
              <a:t> </a:t>
            </a:r>
          </a:p>
        </p:txBody>
      </p:sp>
      <p:sp>
        <p:nvSpPr>
          <p:cNvPr id="3" name="Inhaltsplatzhalter 2">
            <a:extLst>
              <a:ext uri="{FF2B5EF4-FFF2-40B4-BE49-F238E27FC236}">
                <a16:creationId xmlns:a16="http://schemas.microsoft.com/office/drawing/2014/main" id="{61DAB328-0FF5-4D74-B353-9594B8C28294}"/>
              </a:ext>
            </a:extLst>
          </p:cNvPr>
          <p:cNvSpPr>
            <a:spLocks noGrp="1"/>
          </p:cNvSpPr>
          <p:nvPr>
            <p:ph idx="1"/>
          </p:nvPr>
        </p:nvSpPr>
        <p:spPr/>
        <p:txBody>
          <a:bodyPr>
            <a:normAutofit/>
          </a:bodyPr>
          <a:lstStyle/>
          <a:p>
            <a:r>
              <a:rPr lang="de-CH" dirty="0"/>
              <a:t>Die Lernenden können </a:t>
            </a:r>
            <a:r>
              <a:rPr lang="de-CH" b="1" dirty="0"/>
              <a:t>Zusammenhänge zwischen Ernährung und Landverbrauch </a:t>
            </a:r>
            <a:r>
              <a:rPr lang="de-CH" dirty="0"/>
              <a:t>benennen.</a:t>
            </a:r>
          </a:p>
          <a:p>
            <a:r>
              <a:rPr lang="de-CH" dirty="0"/>
              <a:t>Die Lernenden sind in der Lage, </a:t>
            </a:r>
            <a:r>
              <a:rPr lang="de-CH" b="1" dirty="0"/>
              <a:t>Zielkonflikte im Bereich Ernährung, Umwelt und Gesundheit </a:t>
            </a:r>
            <a:r>
              <a:rPr lang="de-CH" dirty="0"/>
              <a:t>zu diskutieren.</a:t>
            </a:r>
          </a:p>
          <a:p>
            <a:r>
              <a:rPr lang="de-CH" dirty="0"/>
              <a:t>Die Lernenden können konkrete </a:t>
            </a:r>
            <a:r>
              <a:rPr lang="de-CH" b="1" dirty="0"/>
              <a:t>Handlungsmöglichkeiten für eine umweltverträgliche und gesunde Ernährung </a:t>
            </a:r>
            <a:r>
              <a:rPr lang="de-CH" dirty="0"/>
              <a:t>ableiten.</a:t>
            </a:r>
            <a:endParaRPr lang="en-GB" dirty="0"/>
          </a:p>
        </p:txBody>
      </p:sp>
      <p:sp>
        <p:nvSpPr>
          <p:cNvPr id="4" name="Foliennummernplatzhalter 3">
            <a:extLst>
              <a:ext uri="{FF2B5EF4-FFF2-40B4-BE49-F238E27FC236}">
                <a16:creationId xmlns:a16="http://schemas.microsoft.com/office/drawing/2014/main" id="{B19E3D33-FAFD-4EBA-A80A-379AC3E1817D}"/>
              </a:ext>
            </a:extLst>
          </p:cNvPr>
          <p:cNvSpPr>
            <a:spLocks noGrp="1"/>
          </p:cNvSpPr>
          <p:nvPr>
            <p:ph type="sldNum" sz="quarter" idx="12"/>
          </p:nvPr>
        </p:nvSpPr>
        <p:spPr/>
        <p:txBody>
          <a:bodyPr/>
          <a:lstStyle/>
          <a:p>
            <a:fld id="{D4B8F505-3FCB-4E94-BD38-3BAF39C0A1B3}" type="slidenum">
              <a:rPr lang="en-GB" smtClean="0"/>
              <a:pPr/>
              <a:t>5</a:t>
            </a:fld>
            <a:endParaRPr lang="en-GB" dirty="0"/>
          </a:p>
        </p:txBody>
      </p:sp>
    </p:spTree>
    <p:extLst>
      <p:ext uri="{BB962C8B-B14F-4D97-AF65-F5344CB8AC3E}">
        <p14:creationId xmlns:p14="http://schemas.microsoft.com/office/powerpoint/2010/main" val="1682059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C69F5-5D78-4781-9641-EF6F0F1355AD}"/>
              </a:ext>
            </a:extLst>
          </p:cNvPr>
          <p:cNvSpPr>
            <a:spLocks noGrp="1"/>
          </p:cNvSpPr>
          <p:nvPr>
            <p:ph type="title"/>
          </p:nvPr>
        </p:nvSpPr>
        <p:spPr/>
        <p:txBody>
          <a:bodyPr>
            <a:normAutofit/>
          </a:bodyPr>
          <a:lstStyle/>
          <a:p>
            <a:r>
              <a:rPr lang="en-GB" dirty="0"/>
              <a:t>1. Mein </a:t>
            </a:r>
            <a:r>
              <a:rPr lang="en-GB" dirty="0" err="1"/>
              <a:t>Ernährungsstil</a:t>
            </a:r>
            <a:endParaRPr lang="en-GB" dirty="0"/>
          </a:p>
        </p:txBody>
      </p:sp>
      <p:sp>
        <p:nvSpPr>
          <p:cNvPr id="3" name="Inhaltsplatzhalter 2">
            <a:extLst>
              <a:ext uri="{FF2B5EF4-FFF2-40B4-BE49-F238E27FC236}">
                <a16:creationId xmlns:a16="http://schemas.microsoft.com/office/drawing/2014/main" id="{E7A6C3DD-1064-428B-B1D5-45D5597DCB4F}"/>
              </a:ext>
            </a:extLst>
          </p:cNvPr>
          <p:cNvSpPr>
            <a:spLocks noGrp="1"/>
          </p:cNvSpPr>
          <p:nvPr>
            <p:ph idx="1"/>
          </p:nvPr>
        </p:nvSpPr>
        <p:spPr>
          <a:xfrm>
            <a:off x="741073" y="2241997"/>
            <a:ext cx="3879053" cy="4009059"/>
          </a:xfrm>
        </p:spPr>
        <p:txBody>
          <a:bodyPr>
            <a:normAutofit/>
          </a:bodyPr>
          <a:lstStyle/>
          <a:p>
            <a:pPr marL="0" indent="0">
              <a:buNone/>
            </a:pPr>
            <a:endParaRPr lang="de-CH" b="1" dirty="0"/>
          </a:p>
          <a:p>
            <a:pPr>
              <a:buFont typeface="Wingdings" panose="05000000000000000000" pitchFamily="2" charset="2"/>
              <a:buChar char="Ø"/>
            </a:pPr>
            <a:r>
              <a:rPr lang="de-CH" dirty="0"/>
              <a:t>Welche Produkt-gruppen belasten die Umwelt am wenigsten?</a:t>
            </a:r>
          </a:p>
          <a:p>
            <a:pPr>
              <a:buFont typeface="Wingdings" panose="05000000000000000000" pitchFamily="2" charset="2"/>
              <a:buChar char="Ø"/>
            </a:pPr>
            <a:r>
              <a:rPr lang="de-CH" dirty="0"/>
              <a:t>Weshalb verursacht der Fleischkonsum so hohe Umweltbelastung im Vergleich zu anderen Lebensmitteln?</a:t>
            </a:r>
          </a:p>
        </p:txBody>
      </p:sp>
      <p:sp>
        <p:nvSpPr>
          <p:cNvPr id="4" name="Foliennummernplatzhalter 3">
            <a:extLst>
              <a:ext uri="{FF2B5EF4-FFF2-40B4-BE49-F238E27FC236}">
                <a16:creationId xmlns:a16="http://schemas.microsoft.com/office/drawing/2014/main" id="{C0A5384F-4851-4F77-A2A9-AE9262C9F7A3}"/>
              </a:ext>
            </a:extLst>
          </p:cNvPr>
          <p:cNvSpPr>
            <a:spLocks noGrp="1"/>
          </p:cNvSpPr>
          <p:nvPr>
            <p:ph type="sldNum" sz="quarter" idx="12"/>
          </p:nvPr>
        </p:nvSpPr>
        <p:spPr/>
        <p:txBody>
          <a:bodyPr/>
          <a:lstStyle/>
          <a:p>
            <a:fld id="{D4B8F505-3FCB-4E94-BD38-3BAF39C0A1B3}" type="slidenum">
              <a:rPr lang="en-GB" smtClean="0"/>
              <a:pPr/>
              <a:t>50</a:t>
            </a:fld>
            <a:endParaRPr lang="en-GB" dirty="0"/>
          </a:p>
        </p:txBody>
      </p:sp>
      <p:sp>
        <p:nvSpPr>
          <p:cNvPr id="7" name="Rechteck 6">
            <a:extLst>
              <a:ext uri="{FF2B5EF4-FFF2-40B4-BE49-F238E27FC236}">
                <a16:creationId xmlns:a16="http://schemas.microsoft.com/office/drawing/2014/main" id="{54159C82-DB73-4159-8AC7-CE07196B294B}"/>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Umweltfreundliche und gesunde Ernährung </a:t>
            </a:r>
            <a:endParaRPr lang="en-GB" b="1" dirty="0">
              <a:solidFill>
                <a:srgbClr val="2E2C70"/>
              </a:solidFill>
            </a:endParaRPr>
          </a:p>
        </p:txBody>
      </p:sp>
      <p:pic>
        <p:nvPicPr>
          <p:cNvPr id="9" name="Grafik 8">
            <a:extLst>
              <a:ext uri="{FF2B5EF4-FFF2-40B4-BE49-F238E27FC236}">
                <a16:creationId xmlns:a16="http://schemas.microsoft.com/office/drawing/2014/main" id="{8B05425F-B3A1-4E7B-BFA6-8D8F4F90CB1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2801" y="1989129"/>
            <a:ext cx="6039695" cy="4640334"/>
          </a:xfrm>
          <a:prstGeom prst="rect">
            <a:avLst/>
          </a:prstGeom>
        </p:spPr>
      </p:pic>
      <p:sp>
        <p:nvSpPr>
          <p:cNvPr id="10" name="Rechteck 9">
            <a:extLst>
              <a:ext uri="{FF2B5EF4-FFF2-40B4-BE49-F238E27FC236}">
                <a16:creationId xmlns:a16="http://schemas.microsoft.com/office/drawing/2014/main" id="{2A5DA314-C97E-45D6-AFD8-2FC9831B7EE0}"/>
              </a:ext>
            </a:extLst>
          </p:cNvPr>
          <p:cNvSpPr/>
          <p:nvPr/>
        </p:nvSpPr>
        <p:spPr>
          <a:xfrm>
            <a:off x="831850" y="1905870"/>
            <a:ext cx="9150350" cy="461665"/>
          </a:xfrm>
          <a:prstGeom prst="rect">
            <a:avLst/>
          </a:prstGeom>
        </p:spPr>
        <p:txBody>
          <a:bodyPr wrap="square">
            <a:spAutoFit/>
          </a:bodyPr>
          <a:lstStyle/>
          <a:p>
            <a:r>
              <a:rPr lang="en-GB" sz="2400" b="1" dirty="0" err="1"/>
              <a:t>Lösung</a:t>
            </a:r>
            <a:endParaRPr lang="en-GB" sz="2400" dirty="0"/>
          </a:p>
        </p:txBody>
      </p:sp>
      <p:sp>
        <p:nvSpPr>
          <p:cNvPr id="11" name="Textfeld 10">
            <a:extLst>
              <a:ext uri="{FF2B5EF4-FFF2-40B4-BE49-F238E27FC236}">
                <a16:creationId xmlns:a16="http://schemas.microsoft.com/office/drawing/2014/main" id="{48476EDA-A73B-40BC-A716-405EA091C28F}"/>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2" name="Grafik 11">
            <a:extLst>
              <a:ext uri="{FF2B5EF4-FFF2-40B4-BE49-F238E27FC236}">
                <a16:creationId xmlns:a16="http://schemas.microsoft.com/office/drawing/2014/main" id="{C42A20F3-A2B6-4E26-AE5A-BF5C1CBC12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764526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DE8DE-2633-4B75-B6FC-2EC829575DA9}"/>
              </a:ext>
            </a:extLst>
          </p:cNvPr>
          <p:cNvSpPr>
            <a:spLocks noGrp="1"/>
          </p:cNvSpPr>
          <p:nvPr>
            <p:ph type="title"/>
          </p:nvPr>
        </p:nvSpPr>
        <p:spPr/>
        <p:txBody>
          <a:bodyPr>
            <a:normAutofit/>
          </a:bodyPr>
          <a:lstStyle/>
          <a:p>
            <a:r>
              <a:rPr lang="en-GB" dirty="0"/>
              <a:t>2. </a:t>
            </a:r>
            <a:r>
              <a:rPr lang="en-GB" dirty="0" err="1"/>
              <a:t>Ausgewogene</a:t>
            </a:r>
            <a:r>
              <a:rPr lang="en-GB" dirty="0"/>
              <a:t> </a:t>
            </a:r>
            <a:r>
              <a:rPr lang="en-GB" dirty="0" err="1"/>
              <a:t>Ernährung</a:t>
            </a:r>
            <a:endParaRPr lang="en-GB" dirty="0"/>
          </a:p>
        </p:txBody>
      </p:sp>
      <p:sp>
        <p:nvSpPr>
          <p:cNvPr id="3" name="Inhaltsplatzhalter 2">
            <a:extLst>
              <a:ext uri="{FF2B5EF4-FFF2-40B4-BE49-F238E27FC236}">
                <a16:creationId xmlns:a16="http://schemas.microsoft.com/office/drawing/2014/main" id="{B3C6F3AB-B6BE-4148-BE98-D7ACE92956E4}"/>
              </a:ext>
            </a:extLst>
          </p:cNvPr>
          <p:cNvSpPr>
            <a:spLocks noGrp="1"/>
          </p:cNvSpPr>
          <p:nvPr>
            <p:ph idx="1"/>
          </p:nvPr>
        </p:nvSpPr>
        <p:spPr>
          <a:xfrm>
            <a:off x="838200" y="2335875"/>
            <a:ext cx="5947611" cy="3841087"/>
          </a:xfrm>
        </p:spPr>
        <p:txBody>
          <a:bodyPr>
            <a:normAutofit fontScale="85000" lnSpcReduction="20000"/>
          </a:bodyPr>
          <a:lstStyle/>
          <a:p>
            <a:pPr marL="0" indent="0">
              <a:buNone/>
            </a:pPr>
            <a:endParaRPr lang="en-GB" b="1" dirty="0"/>
          </a:p>
          <a:p>
            <a:pPr marL="0" indent="0">
              <a:buNone/>
            </a:pPr>
            <a:r>
              <a:rPr lang="en-GB" dirty="0" err="1">
                <a:solidFill>
                  <a:srgbClr val="ACB237"/>
                </a:solidFill>
              </a:rPr>
              <a:t>Geh</a:t>
            </a:r>
            <a:r>
              <a:rPr lang="en-GB" dirty="0">
                <a:solidFill>
                  <a:srgbClr val="ACB237"/>
                </a:solidFill>
              </a:rPr>
              <a:t> auf </a:t>
            </a:r>
            <a:r>
              <a:rPr lang="en-GB" dirty="0">
                <a:solidFill>
                  <a:srgbClr val="ACB237"/>
                </a:solidFill>
                <a:hlinkClick r:id="rId2">
                  <a:extLst>
                    <a:ext uri="{A12FA001-AC4F-418D-AE19-62706E023703}">
                      <ahyp:hlinkClr xmlns:ahyp="http://schemas.microsoft.com/office/drawing/2018/hyperlinkcolor" val="tx"/>
                    </a:ext>
                  </a:extLst>
                </a:hlinkClick>
              </a:rPr>
              <a:t>https://www.sge-ssn.ch/media/atfront/de/lebensmittelpyramide/lmp_game.html</a:t>
            </a:r>
            <a:r>
              <a:rPr lang="de-CH" dirty="0">
                <a:solidFill>
                  <a:srgbClr val="ACB237"/>
                </a:solidFill>
              </a:rPr>
              <a:t> und mach das Spiel.</a:t>
            </a:r>
          </a:p>
          <a:p>
            <a:pPr>
              <a:buFont typeface="Wingdings" panose="05000000000000000000" pitchFamily="2" charset="2"/>
              <a:buChar char="Ø"/>
            </a:pPr>
            <a:r>
              <a:rPr lang="de-CH" dirty="0"/>
              <a:t>Konntet ihr alles richtig zuordnen? Welche Ergebnisse haben euch überrascht?</a:t>
            </a:r>
          </a:p>
          <a:p>
            <a:pPr>
              <a:buFont typeface="Wingdings" panose="05000000000000000000" pitchFamily="2" charset="2"/>
              <a:buChar char="Ø"/>
            </a:pPr>
            <a:r>
              <a:rPr lang="de-CH" dirty="0"/>
              <a:t>Überlegt euch, was ihr gestern gegessen habt. Entspricht dies der Lebensmittelpyramide?</a:t>
            </a:r>
          </a:p>
          <a:p>
            <a:pPr>
              <a:buFont typeface="Wingdings" panose="05000000000000000000" pitchFamily="2" charset="2"/>
              <a:buChar char="Ø"/>
            </a:pPr>
            <a:r>
              <a:rPr lang="de-CH" dirty="0"/>
              <a:t>Was bedeutet es, wenn eure gestrige Ernährung von der Empfehlung abweicht? Ist das ein Problem?</a:t>
            </a:r>
            <a:endParaRPr lang="en-GB" dirty="0"/>
          </a:p>
        </p:txBody>
      </p:sp>
      <p:sp>
        <p:nvSpPr>
          <p:cNvPr id="4" name="Foliennummernplatzhalter 3">
            <a:extLst>
              <a:ext uri="{FF2B5EF4-FFF2-40B4-BE49-F238E27FC236}">
                <a16:creationId xmlns:a16="http://schemas.microsoft.com/office/drawing/2014/main" id="{062205E9-FC2C-4D0C-A6F1-DEB5AC734046}"/>
              </a:ext>
            </a:extLst>
          </p:cNvPr>
          <p:cNvSpPr>
            <a:spLocks noGrp="1"/>
          </p:cNvSpPr>
          <p:nvPr>
            <p:ph type="sldNum" sz="quarter" idx="12"/>
          </p:nvPr>
        </p:nvSpPr>
        <p:spPr/>
        <p:txBody>
          <a:bodyPr/>
          <a:lstStyle/>
          <a:p>
            <a:fld id="{D4B8F505-3FCB-4E94-BD38-3BAF39C0A1B3}" type="slidenum">
              <a:rPr lang="en-GB" smtClean="0"/>
              <a:pPr/>
              <a:t>51</a:t>
            </a:fld>
            <a:endParaRPr lang="en-GB" dirty="0"/>
          </a:p>
        </p:txBody>
      </p:sp>
      <p:pic>
        <p:nvPicPr>
          <p:cNvPr id="7" name="Grafik 6">
            <a:extLst>
              <a:ext uri="{FF2B5EF4-FFF2-40B4-BE49-F238E27FC236}">
                <a16:creationId xmlns:a16="http://schemas.microsoft.com/office/drawing/2014/main" id="{D9AC9444-0E6F-453F-95EB-9418024CC8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4411" y="1873366"/>
            <a:ext cx="4717367" cy="4132092"/>
          </a:xfrm>
          <a:prstGeom prst="rect">
            <a:avLst/>
          </a:prstGeom>
        </p:spPr>
      </p:pic>
      <p:sp>
        <p:nvSpPr>
          <p:cNvPr id="12" name="Rechteck 11">
            <a:extLst>
              <a:ext uri="{FF2B5EF4-FFF2-40B4-BE49-F238E27FC236}">
                <a16:creationId xmlns:a16="http://schemas.microsoft.com/office/drawing/2014/main" id="{DBC48BD3-875B-4E59-89FE-F063D5D0B9D8}"/>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Umweltfreundliche und gesunde Ernährung </a:t>
            </a:r>
            <a:endParaRPr lang="en-GB" b="1" dirty="0">
              <a:solidFill>
                <a:srgbClr val="2E2C70"/>
              </a:solidFill>
            </a:endParaRPr>
          </a:p>
        </p:txBody>
      </p:sp>
      <p:sp>
        <p:nvSpPr>
          <p:cNvPr id="9" name="Rechteck 8">
            <a:extLst>
              <a:ext uri="{FF2B5EF4-FFF2-40B4-BE49-F238E27FC236}">
                <a16:creationId xmlns:a16="http://schemas.microsoft.com/office/drawing/2014/main" id="{488040B0-C2B4-49E4-96A5-584AC48A1973}"/>
              </a:ext>
            </a:extLst>
          </p:cNvPr>
          <p:cNvSpPr/>
          <p:nvPr/>
        </p:nvSpPr>
        <p:spPr>
          <a:xfrm>
            <a:off x="831850" y="1905870"/>
            <a:ext cx="9150350" cy="461665"/>
          </a:xfrm>
          <a:prstGeom prst="rect">
            <a:avLst/>
          </a:prstGeom>
        </p:spPr>
        <p:txBody>
          <a:bodyPr wrap="square">
            <a:spAutoFit/>
          </a:bodyPr>
          <a:lstStyle/>
          <a:p>
            <a:r>
              <a:rPr lang="en-GB" sz="2400" b="1" dirty="0" err="1"/>
              <a:t>Arbeitsblatt</a:t>
            </a:r>
            <a:r>
              <a:rPr lang="en-GB" sz="2400" b="1" dirty="0"/>
              <a:t> E2 - </a:t>
            </a:r>
            <a:r>
              <a:rPr lang="en-GB" sz="2400" b="1" dirty="0" err="1"/>
              <a:t>Lebensmittelpyramide</a:t>
            </a:r>
            <a:endParaRPr lang="en-GB" sz="2400" dirty="0"/>
          </a:p>
        </p:txBody>
      </p:sp>
      <p:sp>
        <p:nvSpPr>
          <p:cNvPr id="13" name="Textfeld 12">
            <a:extLst>
              <a:ext uri="{FF2B5EF4-FFF2-40B4-BE49-F238E27FC236}">
                <a16:creationId xmlns:a16="http://schemas.microsoft.com/office/drawing/2014/main" id="{E3E3C1FF-5E94-4AFB-8EF1-1FDA94D92883}"/>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4" name="Grafik 13">
            <a:extLst>
              <a:ext uri="{FF2B5EF4-FFF2-40B4-BE49-F238E27FC236}">
                <a16:creationId xmlns:a16="http://schemas.microsoft.com/office/drawing/2014/main" id="{140E247C-35A5-4C09-AF79-EA1FC945A6B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1975463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6A6175-0AAB-49F8-9BCC-FC04933916A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41336" y="1915627"/>
            <a:ext cx="5128477" cy="4716137"/>
          </a:xfrm>
          <a:prstGeom prst="rect">
            <a:avLst/>
          </a:prstGeom>
        </p:spPr>
      </p:pic>
      <p:sp>
        <p:nvSpPr>
          <p:cNvPr id="2" name="Titel 1">
            <a:extLst>
              <a:ext uri="{FF2B5EF4-FFF2-40B4-BE49-F238E27FC236}">
                <a16:creationId xmlns:a16="http://schemas.microsoft.com/office/drawing/2014/main" id="{7B48F46E-1FEA-45FE-A205-C4F7B4E84775}"/>
              </a:ext>
            </a:extLst>
          </p:cNvPr>
          <p:cNvSpPr>
            <a:spLocks noGrp="1"/>
          </p:cNvSpPr>
          <p:nvPr>
            <p:ph type="title"/>
          </p:nvPr>
        </p:nvSpPr>
        <p:spPr/>
        <p:txBody>
          <a:bodyPr>
            <a:normAutofit/>
          </a:bodyPr>
          <a:lstStyle/>
          <a:p>
            <a:r>
              <a:rPr lang="en-GB" dirty="0"/>
              <a:t>2. </a:t>
            </a:r>
            <a:r>
              <a:rPr lang="en-GB" dirty="0" err="1"/>
              <a:t>Ausgewogene</a:t>
            </a:r>
            <a:r>
              <a:rPr lang="en-GB" dirty="0"/>
              <a:t> </a:t>
            </a:r>
            <a:r>
              <a:rPr lang="en-GB" dirty="0" err="1"/>
              <a:t>Ernährung</a:t>
            </a:r>
            <a:endParaRPr lang="en-GB" dirty="0"/>
          </a:p>
        </p:txBody>
      </p:sp>
      <p:sp>
        <p:nvSpPr>
          <p:cNvPr id="3" name="Inhaltsplatzhalter 2">
            <a:extLst>
              <a:ext uri="{FF2B5EF4-FFF2-40B4-BE49-F238E27FC236}">
                <a16:creationId xmlns:a16="http://schemas.microsoft.com/office/drawing/2014/main" id="{5D50D838-FB1B-4999-9496-1E5F3FE1BC0A}"/>
              </a:ext>
            </a:extLst>
          </p:cNvPr>
          <p:cNvSpPr>
            <a:spLocks noGrp="1"/>
          </p:cNvSpPr>
          <p:nvPr>
            <p:ph idx="1"/>
          </p:nvPr>
        </p:nvSpPr>
        <p:spPr>
          <a:xfrm>
            <a:off x="834043" y="2437015"/>
            <a:ext cx="7355305" cy="1373653"/>
          </a:xfrm>
        </p:spPr>
        <p:txBody>
          <a:bodyPr>
            <a:normAutofit fontScale="85000" lnSpcReduction="20000"/>
          </a:bodyPr>
          <a:lstStyle/>
          <a:p>
            <a:pPr marL="0" indent="0">
              <a:buNone/>
            </a:pPr>
            <a:endParaRPr lang="de-CH" b="1" dirty="0"/>
          </a:p>
          <a:p>
            <a:pPr marL="0" indent="0">
              <a:buNone/>
            </a:pPr>
            <a:r>
              <a:rPr lang="de-CH" dirty="0"/>
              <a:t>Durchschnittliche Ernährung der Schweizer Bevölkerung (farbiger Balken) im Vergleich zu den Empfehlungen der Lebensmittelpyramide.</a:t>
            </a:r>
            <a:endParaRPr lang="en-GB" dirty="0"/>
          </a:p>
        </p:txBody>
      </p:sp>
      <p:sp>
        <p:nvSpPr>
          <p:cNvPr id="4" name="Foliennummernplatzhalter 3">
            <a:extLst>
              <a:ext uri="{FF2B5EF4-FFF2-40B4-BE49-F238E27FC236}">
                <a16:creationId xmlns:a16="http://schemas.microsoft.com/office/drawing/2014/main" id="{7819BD63-2279-4868-9B2C-B8A4F58AFA27}"/>
              </a:ext>
            </a:extLst>
          </p:cNvPr>
          <p:cNvSpPr>
            <a:spLocks noGrp="1"/>
          </p:cNvSpPr>
          <p:nvPr>
            <p:ph type="sldNum" sz="quarter" idx="12"/>
          </p:nvPr>
        </p:nvSpPr>
        <p:spPr/>
        <p:txBody>
          <a:bodyPr/>
          <a:lstStyle/>
          <a:p>
            <a:fld id="{D4B8F505-3FCB-4E94-BD38-3BAF39C0A1B3}" type="slidenum">
              <a:rPr lang="en-GB" smtClean="0"/>
              <a:pPr/>
              <a:t>52</a:t>
            </a:fld>
            <a:endParaRPr lang="en-GB" dirty="0"/>
          </a:p>
        </p:txBody>
      </p:sp>
      <p:pic>
        <p:nvPicPr>
          <p:cNvPr id="6" name="Grafik 5">
            <a:extLst>
              <a:ext uri="{FF2B5EF4-FFF2-40B4-BE49-F238E27FC236}">
                <a16:creationId xmlns:a16="http://schemas.microsoft.com/office/drawing/2014/main" id="{8D77AC04-E99C-4F2C-B0C9-6864A98D42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6851" y="3631280"/>
            <a:ext cx="3664485" cy="2545682"/>
          </a:xfrm>
          <a:prstGeom prst="rect">
            <a:avLst/>
          </a:prstGeom>
        </p:spPr>
      </p:pic>
      <p:sp>
        <p:nvSpPr>
          <p:cNvPr id="9" name="Rechteck 8">
            <a:extLst>
              <a:ext uri="{FF2B5EF4-FFF2-40B4-BE49-F238E27FC236}">
                <a16:creationId xmlns:a16="http://schemas.microsoft.com/office/drawing/2014/main" id="{BC111B8C-41F7-4C50-B0E3-3BC9AC1114D2}"/>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Umweltfreundliche und gesunde Ernährung </a:t>
            </a:r>
            <a:endParaRPr lang="en-GB" b="1" dirty="0">
              <a:solidFill>
                <a:srgbClr val="2E2C70"/>
              </a:solidFill>
            </a:endParaRPr>
          </a:p>
        </p:txBody>
      </p:sp>
      <p:sp>
        <p:nvSpPr>
          <p:cNvPr id="10" name="Rechteck 9">
            <a:extLst>
              <a:ext uri="{FF2B5EF4-FFF2-40B4-BE49-F238E27FC236}">
                <a16:creationId xmlns:a16="http://schemas.microsoft.com/office/drawing/2014/main" id="{4A21418E-7C6D-42A9-B9C1-41F807D8B1C1}"/>
              </a:ext>
            </a:extLst>
          </p:cNvPr>
          <p:cNvSpPr/>
          <p:nvPr/>
        </p:nvSpPr>
        <p:spPr>
          <a:xfrm>
            <a:off x="831850" y="1905870"/>
            <a:ext cx="9150350" cy="461665"/>
          </a:xfrm>
          <a:prstGeom prst="rect">
            <a:avLst/>
          </a:prstGeom>
        </p:spPr>
        <p:txBody>
          <a:bodyPr wrap="square">
            <a:spAutoFit/>
          </a:bodyPr>
          <a:lstStyle/>
          <a:p>
            <a:r>
              <a:rPr lang="de-CH" sz="2400" b="1" dirty="0"/>
              <a:t>Ergebnisse der Studie menu.ch</a:t>
            </a:r>
          </a:p>
        </p:txBody>
      </p:sp>
      <p:sp>
        <p:nvSpPr>
          <p:cNvPr id="11" name="Textfeld 10">
            <a:extLst>
              <a:ext uri="{FF2B5EF4-FFF2-40B4-BE49-F238E27FC236}">
                <a16:creationId xmlns:a16="http://schemas.microsoft.com/office/drawing/2014/main" id="{62B9A643-2E41-48AC-A9D0-14605A277D71}"/>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2" name="Grafik 11">
            <a:extLst>
              <a:ext uri="{FF2B5EF4-FFF2-40B4-BE49-F238E27FC236}">
                <a16:creationId xmlns:a16="http://schemas.microsoft.com/office/drawing/2014/main" id="{F953673D-3695-4E2B-AE93-25CB9D383F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1984512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DE8DE-2633-4B75-B6FC-2EC829575DA9}"/>
              </a:ext>
            </a:extLst>
          </p:cNvPr>
          <p:cNvSpPr>
            <a:spLocks noGrp="1"/>
          </p:cNvSpPr>
          <p:nvPr>
            <p:ph type="title"/>
          </p:nvPr>
        </p:nvSpPr>
        <p:spPr/>
        <p:txBody>
          <a:bodyPr>
            <a:normAutofit/>
          </a:bodyPr>
          <a:lstStyle/>
          <a:p>
            <a:r>
              <a:rPr lang="en-GB" dirty="0"/>
              <a:t>2. </a:t>
            </a:r>
            <a:r>
              <a:rPr lang="en-GB" dirty="0" err="1"/>
              <a:t>Ausgewogene</a:t>
            </a:r>
            <a:r>
              <a:rPr lang="en-GB" dirty="0"/>
              <a:t> </a:t>
            </a:r>
            <a:r>
              <a:rPr lang="en-GB" dirty="0" err="1"/>
              <a:t>Ernährung</a:t>
            </a:r>
            <a:endParaRPr lang="en-GB" dirty="0"/>
          </a:p>
        </p:txBody>
      </p:sp>
      <p:sp>
        <p:nvSpPr>
          <p:cNvPr id="3" name="Inhaltsplatzhalter 2">
            <a:extLst>
              <a:ext uri="{FF2B5EF4-FFF2-40B4-BE49-F238E27FC236}">
                <a16:creationId xmlns:a16="http://schemas.microsoft.com/office/drawing/2014/main" id="{B3C6F3AB-B6BE-4148-BE98-D7ACE92956E4}"/>
              </a:ext>
            </a:extLst>
          </p:cNvPr>
          <p:cNvSpPr>
            <a:spLocks noGrp="1"/>
          </p:cNvSpPr>
          <p:nvPr>
            <p:ph idx="1"/>
          </p:nvPr>
        </p:nvSpPr>
        <p:spPr>
          <a:xfrm>
            <a:off x="838200" y="2335875"/>
            <a:ext cx="5947611" cy="3841087"/>
          </a:xfrm>
        </p:spPr>
        <p:txBody>
          <a:bodyPr>
            <a:normAutofit/>
          </a:bodyPr>
          <a:lstStyle/>
          <a:p>
            <a:pPr marL="0" indent="0">
              <a:buNone/>
            </a:pPr>
            <a:endParaRPr lang="en-GB" b="1" dirty="0"/>
          </a:p>
          <a:p>
            <a:r>
              <a:rPr lang="de-CH" dirty="0">
                <a:solidFill>
                  <a:srgbClr val="ACB237"/>
                </a:solidFill>
              </a:rPr>
              <a:t>Wie könnte der optimale Teller für dein Lieblingsgericht aussehen? Nutze dafür die Vorlage.</a:t>
            </a:r>
          </a:p>
          <a:p>
            <a:r>
              <a:rPr lang="de-CH" dirty="0">
                <a:solidFill>
                  <a:srgbClr val="ACB237"/>
                </a:solidFill>
              </a:rPr>
              <a:t>Teilt eure Vorschläge</a:t>
            </a:r>
            <a:endParaRPr lang="en-GB" dirty="0">
              <a:solidFill>
                <a:srgbClr val="ACB237"/>
              </a:solidFill>
            </a:endParaRPr>
          </a:p>
        </p:txBody>
      </p:sp>
      <p:sp>
        <p:nvSpPr>
          <p:cNvPr id="4" name="Foliennummernplatzhalter 3">
            <a:extLst>
              <a:ext uri="{FF2B5EF4-FFF2-40B4-BE49-F238E27FC236}">
                <a16:creationId xmlns:a16="http://schemas.microsoft.com/office/drawing/2014/main" id="{062205E9-FC2C-4D0C-A6F1-DEB5AC734046}"/>
              </a:ext>
            </a:extLst>
          </p:cNvPr>
          <p:cNvSpPr>
            <a:spLocks noGrp="1"/>
          </p:cNvSpPr>
          <p:nvPr>
            <p:ph type="sldNum" sz="quarter" idx="12"/>
          </p:nvPr>
        </p:nvSpPr>
        <p:spPr/>
        <p:txBody>
          <a:bodyPr/>
          <a:lstStyle/>
          <a:p>
            <a:fld id="{D4B8F505-3FCB-4E94-BD38-3BAF39C0A1B3}" type="slidenum">
              <a:rPr lang="en-GB" smtClean="0"/>
              <a:pPr/>
              <a:t>53</a:t>
            </a:fld>
            <a:endParaRPr lang="en-GB" dirty="0"/>
          </a:p>
        </p:txBody>
      </p:sp>
      <p:sp>
        <p:nvSpPr>
          <p:cNvPr id="12" name="Rechteck 11">
            <a:extLst>
              <a:ext uri="{FF2B5EF4-FFF2-40B4-BE49-F238E27FC236}">
                <a16:creationId xmlns:a16="http://schemas.microsoft.com/office/drawing/2014/main" id="{DBC48BD3-875B-4E59-89FE-F063D5D0B9D8}"/>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Umweltfreundliche und gesunde Ernährung </a:t>
            </a:r>
            <a:endParaRPr lang="en-GB" b="1" dirty="0">
              <a:solidFill>
                <a:srgbClr val="2E2C70"/>
              </a:solidFill>
            </a:endParaRPr>
          </a:p>
        </p:txBody>
      </p:sp>
      <p:pic>
        <p:nvPicPr>
          <p:cNvPr id="5" name="Grafik 4">
            <a:extLst>
              <a:ext uri="{FF2B5EF4-FFF2-40B4-BE49-F238E27FC236}">
                <a16:creationId xmlns:a16="http://schemas.microsoft.com/office/drawing/2014/main" id="{6FD3B3E4-1C40-419F-BBE2-190666CD56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1809" y="2136703"/>
            <a:ext cx="3811247" cy="3911388"/>
          </a:xfrm>
          <a:prstGeom prst="rect">
            <a:avLst/>
          </a:prstGeom>
        </p:spPr>
      </p:pic>
      <p:sp>
        <p:nvSpPr>
          <p:cNvPr id="13" name="Rechteck 12">
            <a:extLst>
              <a:ext uri="{FF2B5EF4-FFF2-40B4-BE49-F238E27FC236}">
                <a16:creationId xmlns:a16="http://schemas.microsoft.com/office/drawing/2014/main" id="{C7A0CA48-067E-4DC1-8453-B3475D701714}"/>
              </a:ext>
            </a:extLst>
          </p:cNvPr>
          <p:cNvSpPr/>
          <p:nvPr/>
        </p:nvSpPr>
        <p:spPr>
          <a:xfrm>
            <a:off x="831850" y="1905870"/>
            <a:ext cx="9150350" cy="461665"/>
          </a:xfrm>
          <a:prstGeom prst="rect">
            <a:avLst/>
          </a:prstGeom>
        </p:spPr>
        <p:txBody>
          <a:bodyPr wrap="square">
            <a:spAutoFit/>
          </a:bodyPr>
          <a:lstStyle/>
          <a:p>
            <a:r>
              <a:rPr lang="de-CH" sz="2400" b="1" dirty="0"/>
              <a:t>Arbeitsblatt E2 – optimaler Teller</a:t>
            </a:r>
          </a:p>
        </p:txBody>
      </p:sp>
      <p:sp>
        <p:nvSpPr>
          <p:cNvPr id="14" name="Textfeld 13">
            <a:extLst>
              <a:ext uri="{FF2B5EF4-FFF2-40B4-BE49-F238E27FC236}">
                <a16:creationId xmlns:a16="http://schemas.microsoft.com/office/drawing/2014/main" id="{30A572A0-74B7-4A0F-AB2E-2B491AFF6EF0}"/>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5" name="Grafik 14">
            <a:extLst>
              <a:ext uri="{FF2B5EF4-FFF2-40B4-BE49-F238E27FC236}">
                <a16:creationId xmlns:a16="http://schemas.microsoft.com/office/drawing/2014/main" id="{381BEBFA-4C59-4DEB-A01D-70FE653DAF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2585429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DE8DE-2633-4B75-B6FC-2EC829575DA9}"/>
              </a:ext>
            </a:extLst>
          </p:cNvPr>
          <p:cNvSpPr>
            <a:spLocks noGrp="1"/>
          </p:cNvSpPr>
          <p:nvPr>
            <p:ph type="title"/>
          </p:nvPr>
        </p:nvSpPr>
        <p:spPr/>
        <p:txBody>
          <a:bodyPr>
            <a:normAutofit/>
          </a:bodyPr>
          <a:lstStyle/>
          <a:p>
            <a:r>
              <a:rPr lang="en-GB" dirty="0"/>
              <a:t>2. </a:t>
            </a:r>
            <a:r>
              <a:rPr lang="en-GB" dirty="0" err="1"/>
              <a:t>Ausgewogene</a:t>
            </a:r>
            <a:r>
              <a:rPr lang="en-GB" dirty="0"/>
              <a:t> </a:t>
            </a:r>
            <a:r>
              <a:rPr lang="en-GB" dirty="0" err="1"/>
              <a:t>Ernährung</a:t>
            </a:r>
            <a:endParaRPr lang="en-GB" dirty="0"/>
          </a:p>
        </p:txBody>
      </p:sp>
      <p:sp>
        <p:nvSpPr>
          <p:cNvPr id="3" name="Inhaltsplatzhalter 2">
            <a:extLst>
              <a:ext uri="{FF2B5EF4-FFF2-40B4-BE49-F238E27FC236}">
                <a16:creationId xmlns:a16="http://schemas.microsoft.com/office/drawing/2014/main" id="{B3C6F3AB-B6BE-4148-BE98-D7ACE92956E4}"/>
              </a:ext>
            </a:extLst>
          </p:cNvPr>
          <p:cNvSpPr>
            <a:spLocks noGrp="1"/>
          </p:cNvSpPr>
          <p:nvPr>
            <p:ph idx="1"/>
          </p:nvPr>
        </p:nvSpPr>
        <p:spPr>
          <a:xfrm>
            <a:off x="838200" y="2335875"/>
            <a:ext cx="6284495" cy="3841087"/>
          </a:xfrm>
        </p:spPr>
        <p:txBody>
          <a:bodyPr>
            <a:normAutofit/>
          </a:bodyPr>
          <a:lstStyle/>
          <a:p>
            <a:pPr>
              <a:buFont typeface="Wingdings" panose="05000000000000000000" pitchFamily="2" charset="2"/>
              <a:buChar char="Ø"/>
            </a:pPr>
            <a:r>
              <a:rPr lang="de-CH" dirty="0"/>
              <a:t>Sind die Darstellungen (Lebensmittelpyramide oder optimaler Teller) hilfreich, um zu verstehen wie man sich ausgewogen ernähren sollte?</a:t>
            </a:r>
          </a:p>
          <a:p>
            <a:pPr>
              <a:buFont typeface="Wingdings" panose="05000000000000000000" pitchFamily="2" charset="2"/>
              <a:buChar char="Ø"/>
            </a:pPr>
            <a:r>
              <a:rPr lang="de-CH" dirty="0"/>
              <a:t>Welche Form der Darstellung ist besser verständlich und einfacher </a:t>
            </a:r>
            <a:r>
              <a:rPr lang="en-GB" dirty="0" err="1"/>
              <a:t>anzuwenden</a:t>
            </a:r>
            <a:r>
              <a:rPr lang="en-GB" dirty="0"/>
              <a:t>?</a:t>
            </a:r>
          </a:p>
          <a:p>
            <a:pPr>
              <a:buFont typeface="Wingdings" panose="05000000000000000000" pitchFamily="2" charset="2"/>
              <a:buChar char="Ø"/>
            </a:pPr>
            <a:r>
              <a:rPr lang="de-CH" dirty="0"/>
              <a:t>Ernährt ihr euch bereits ausgewogen?</a:t>
            </a:r>
            <a:endParaRPr lang="en-GB" dirty="0"/>
          </a:p>
        </p:txBody>
      </p:sp>
      <p:sp>
        <p:nvSpPr>
          <p:cNvPr id="4" name="Foliennummernplatzhalter 3">
            <a:extLst>
              <a:ext uri="{FF2B5EF4-FFF2-40B4-BE49-F238E27FC236}">
                <a16:creationId xmlns:a16="http://schemas.microsoft.com/office/drawing/2014/main" id="{062205E9-FC2C-4D0C-A6F1-DEB5AC734046}"/>
              </a:ext>
            </a:extLst>
          </p:cNvPr>
          <p:cNvSpPr>
            <a:spLocks noGrp="1"/>
          </p:cNvSpPr>
          <p:nvPr>
            <p:ph type="sldNum" sz="quarter" idx="12"/>
          </p:nvPr>
        </p:nvSpPr>
        <p:spPr/>
        <p:txBody>
          <a:bodyPr/>
          <a:lstStyle/>
          <a:p>
            <a:fld id="{D4B8F505-3FCB-4E94-BD38-3BAF39C0A1B3}" type="slidenum">
              <a:rPr lang="en-GB" smtClean="0"/>
              <a:pPr/>
              <a:t>54</a:t>
            </a:fld>
            <a:endParaRPr lang="en-GB" dirty="0"/>
          </a:p>
        </p:txBody>
      </p:sp>
      <p:sp>
        <p:nvSpPr>
          <p:cNvPr id="12" name="Rechteck 11">
            <a:extLst>
              <a:ext uri="{FF2B5EF4-FFF2-40B4-BE49-F238E27FC236}">
                <a16:creationId xmlns:a16="http://schemas.microsoft.com/office/drawing/2014/main" id="{DBC48BD3-875B-4E59-89FE-F063D5D0B9D8}"/>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Umweltfreundliche und gesunde Ernährung </a:t>
            </a:r>
            <a:endParaRPr lang="en-GB" b="1" dirty="0">
              <a:solidFill>
                <a:srgbClr val="2E2C70"/>
              </a:solidFill>
            </a:endParaRPr>
          </a:p>
        </p:txBody>
      </p:sp>
      <p:pic>
        <p:nvPicPr>
          <p:cNvPr id="7" name="Grafik 6">
            <a:extLst>
              <a:ext uri="{FF2B5EF4-FFF2-40B4-BE49-F238E27FC236}">
                <a16:creationId xmlns:a16="http://schemas.microsoft.com/office/drawing/2014/main" id="{CC701EE3-CABB-455A-8816-50707411EE4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5357" y="1645968"/>
            <a:ext cx="4395537" cy="4168182"/>
          </a:xfrm>
          <a:prstGeom prst="rect">
            <a:avLst/>
          </a:prstGeom>
        </p:spPr>
      </p:pic>
      <p:sp>
        <p:nvSpPr>
          <p:cNvPr id="9" name="Textfeld 8">
            <a:extLst>
              <a:ext uri="{FF2B5EF4-FFF2-40B4-BE49-F238E27FC236}">
                <a16:creationId xmlns:a16="http://schemas.microsoft.com/office/drawing/2014/main" id="{A28CFCD7-B05F-48C2-8CB2-DF2D26E1E2E7}"/>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3" name="Grafik 12">
            <a:extLst>
              <a:ext uri="{FF2B5EF4-FFF2-40B4-BE49-F238E27FC236}">
                <a16:creationId xmlns:a16="http://schemas.microsoft.com/office/drawing/2014/main" id="{942C62F8-0F93-4AF2-92E0-90CEC6CFDD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10335727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5">
            <a:extLst>
              <a:ext uri="{FF2B5EF4-FFF2-40B4-BE49-F238E27FC236}">
                <a16:creationId xmlns:a16="http://schemas.microsoft.com/office/drawing/2014/main" id="{BB75673B-BF5E-490C-91AD-538A0DFFA644}"/>
              </a:ext>
            </a:extLst>
          </p:cNvPr>
          <p:cNvSpPr>
            <a:spLocks noGrp="1"/>
          </p:cNvSpPr>
          <p:nvPr>
            <p:ph type="title"/>
          </p:nvPr>
        </p:nvSpPr>
        <p:spPr/>
        <p:txBody>
          <a:bodyPr>
            <a:normAutofit/>
          </a:bodyPr>
          <a:lstStyle/>
          <a:p>
            <a:r>
              <a:rPr lang="en-GB" dirty="0"/>
              <a:t>3. </a:t>
            </a:r>
            <a:r>
              <a:rPr lang="en-GB" dirty="0" err="1"/>
              <a:t>Umweltfreundliche</a:t>
            </a:r>
            <a:r>
              <a:rPr lang="en-GB" dirty="0"/>
              <a:t> </a:t>
            </a:r>
            <a:r>
              <a:rPr lang="en-GB" dirty="0" err="1"/>
              <a:t>Ernährung</a:t>
            </a:r>
            <a:endParaRPr lang="de-CH" dirty="0"/>
          </a:p>
        </p:txBody>
      </p:sp>
      <p:sp>
        <p:nvSpPr>
          <p:cNvPr id="3" name="Inhaltsplatzhalter 2">
            <a:extLst>
              <a:ext uri="{FF2B5EF4-FFF2-40B4-BE49-F238E27FC236}">
                <a16:creationId xmlns:a16="http://schemas.microsoft.com/office/drawing/2014/main" id="{B3C6F3AB-B6BE-4148-BE98-D7ACE92956E4}"/>
              </a:ext>
            </a:extLst>
          </p:cNvPr>
          <p:cNvSpPr>
            <a:spLocks noGrp="1"/>
          </p:cNvSpPr>
          <p:nvPr>
            <p:ph idx="1"/>
          </p:nvPr>
        </p:nvSpPr>
        <p:spPr>
          <a:xfrm>
            <a:off x="838199" y="2335875"/>
            <a:ext cx="10976812" cy="3841087"/>
          </a:xfrm>
        </p:spPr>
        <p:txBody>
          <a:bodyPr>
            <a:normAutofit fontScale="62500" lnSpcReduction="20000"/>
          </a:bodyPr>
          <a:lstStyle/>
          <a:p>
            <a:pPr marL="0" indent="0">
              <a:buNone/>
            </a:pPr>
            <a:endParaRPr lang="de-CH" b="1" dirty="0"/>
          </a:p>
          <a:p>
            <a:pPr marL="0" indent="0">
              <a:buNone/>
            </a:pPr>
            <a:r>
              <a:rPr lang="de-CH" i="1" dirty="0"/>
              <a:t>Alle Lebensmittel verursachen bei ihrer Herstellung und dem Transport verschiedene Umweltauswirkungen. Beispielsweise wird Land, Wasser und Energie verbraucht, es werden Treibhausgase ausgestossen oder umweltschädigende Stoffe wie Pflanzenschutzmittel gelangen ins Wasser oder in den Boden. </a:t>
            </a:r>
          </a:p>
          <a:p>
            <a:pPr marL="0" indent="0">
              <a:buNone/>
            </a:pPr>
            <a:r>
              <a:rPr lang="de-CH" i="1" dirty="0"/>
              <a:t>Eine Methodik zur Berechnung der Umweltbelastung ist die </a:t>
            </a:r>
            <a:r>
              <a:rPr lang="de-CH" b="1" i="1" dirty="0"/>
              <a:t>Ökobilanzierung</a:t>
            </a:r>
            <a:r>
              <a:rPr lang="de-CH" i="1" dirty="0"/>
              <a:t>, welche die verschiedenen Umweltauswirkungen eines Produktes über seinen gesamten Lebensweg (also vom Feld bis auf den Teller) betrachtet.</a:t>
            </a:r>
          </a:p>
          <a:p>
            <a:pPr marL="514350" indent="-514350">
              <a:buFont typeface="+mj-lt"/>
              <a:buAutoNum type="arabicPeriod"/>
            </a:pPr>
            <a:r>
              <a:rPr lang="de-CH" dirty="0">
                <a:solidFill>
                  <a:srgbClr val="ACB237"/>
                </a:solidFill>
              </a:rPr>
              <a:t>Schau dir </a:t>
            </a:r>
            <a:r>
              <a:rPr lang="de-CH" b="1" dirty="0">
                <a:solidFill>
                  <a:srgbClr val="ACB237"/>
                </a:solidFill>
              </a:rPr>
              <a:t>das Infoblatt zur Ökobilanz von Lebensmitteln </a:t>
            </a:r>
            <a:r>
              <a:rPr lang="de-CH" dirty="0">
                <a:solidFill>
                  <a:srgbClr val="ACB237"/>
                </a:solidFill>
              </a:rPr>
              <a:t>an.</a:t>
            </a:r>
          </a:p>
          <a:p>
            <a:pPr marL="514350" indent="-514350">
              <a:buFont typeface="+mj-lt"/>
              <a:buAutoNum type="arabicPeriod"/>
            </a:pPr>
            <a:r>
              <a:rPr lang="de-CH" dirty="0">
                <a:solidFill>
                  <a:srgbClr val="ACB237"/>
                </a:solidFill>
              </a:rPr>
              <a:t>Formuliere für jede Kategorie der Lebensmittelpyramide einen Vorschlag zur Reduktion der Umweltauswirkungen. </a:t>
            </a:r>
          </a:p>
          <a:p>
            <a:pPr marL="514350" indent="-514350">
              <a:buFont typeface="+mj-lt"/>
              <a:buAutoNum type="arabicPeriod"/>
            </a:pPr>
            <a:r>
              <a:rPr lang="de-CH" dirty="0">
                <a:solidFill>
                  <a:srgbClr val="ACB237"/>
                </a:solidFill>
              </a:rPr>
              <a:t>Diskutiert, weshalb durch euren Vorschlag Umweltbelastungen reduziert werden (z. B. geringerer Energieverbrauch).</a:t>
            </a:r>
          </a:p>
          <a:p>
            <a:pPr marL="514350" indent="-514350">
              <a:buFont typeface="+mj-lt"/>
              <a:buAutoNum type="arabicPeriod"/>
            </a:pPr>
            <a:r>
              <a:rPr lang="de-CH" dirty="0">
                <a:solidFill>
                  <a:srgbClr val="ACB237"/>
                </a:solidFill>
              </a:rPr>
              <a:t>In welcher Kategorie der Lebensmittelpyramide gibt es das höchste Potential Umweltauswirkungen zu reduzieren?</a:t>
            </a:r>
            <a:endParaRPr lang="en-GB" dirty="0">
              <a:solidFill>
                <a:srgbClr val="ACB237"/>
              </a:solidFill>
            </a:endParaRPr>
          </a:p>
        </p:txBody>
      </p:sp>
      <p:sp>
        <p:nvSpPr>
          <p:cNvPr id="4" name="Foliennummernplatzhalter 3">
            <a:extLst>
              <a:ext uri="{FF2B5EF4-FFF2-40B4-BE49-F238E27FC236}">
                <a16:creationId xmlns:a16="http://schemas.microsoft.com/office/drawing/2014/main" id="{062205E9-FC2C-4D0C-A6F1-DEB5AC734046}"/>
              </a:ext>
            </a:extLst>
          </p:cNvPr>
          <p:cNvSpPr>
            <a:spLocks noGrp="1"/>
          </p:cNvSpPr>
          <p:nvPr>
            <p:ph type="sldNum" sz="quarter" idx="12"/>
          </p:nvPr>
        </p:nvSpPr>
        <p:spPr/>
        <p:txBody>
          <a:bodyPr/>
          <a:lstStyle/>
          <a:p>
            <a:fld id="{D4B8F505-3FCB-4E94-BD38-3BAF39C0A1B3}" type="slidenum">
              <a:rPr lang="en-GB" smtClean="0"/>
              <a:pPr/>
              <a:t>55</a:t>
            </a:fld>
            <a:endParaRPr lang="en-GB" dirty="0"/>
          </a:p>
        </p:txBody>
      </p:sp>
      <p:sp>
        <p:nvSpPr>
          <p:cNvPr id="12" name="Rechteck 11">
            <a:extLst>
              <a:ext uri="{FF2B5EF4-FFF2-40B4-BE49-F238E27FC236}">
                <a16:creationId xmlns:a16="http://schemas.microsoft.com/office/drawing/2014/main" id="{DBC48BD3-875B-4E59-89FE-F063D5D0B9D8}"/>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Umweltfreundliche und gesunde Ernährung </a:t>
            </a:r>
            <a:endParaRPr lang="en-GB" b="1" dirty="0">
              <a:solidFill>
                <a:srgbClr val="2E2C70"/>
              </a:solidFill>
            </a:endParaRPr>
          </a:p>
        </p:txBody>
      </p:sp>
      <p:pic>
        <p:nvPicPr>
          <p:cNvPr id="7" name="Grafik 6" descr="Ein Bild, das Spielzeug, Schild enthält.&#10;&#10;Automatisch generierte Beschreibung">
            <a:extLst>
              <a:ext uri="{FF2B5EF4-FFF2-40B4-BE49-F238E27FC236}">
                <a16:creationId xmlns:a16="http://schemas.microsoft.com/office/drawing/2014/main" id="{51EA6600-850A-4B2D-992F-B13C03D2F6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14265" y="681038"/>
            <a:ext cx="2024166" cy="1919468"/>
          </a:xfrm>
          <a:prstGeom prst="rect">
            <a:avLst/>
          </a:prstGeom>
        </p:spPr>
      </p:pic>
      <p:sp>
        <p:nvSpPr>
          <p:cNvPr id="9" name="Rechteck 8">
            <a:extLst>
              <a:ext uri="{FF2B5EF4-FFF2-40B4-BE49-F238E27FC236}">
                <a16:creationId xmlns:a16="http://schemas.microsoft.com/office/drawing/2014/main" id="{3532FD69-5018-4C4F-BE87-E595E567D1D5}"/>
              </a:ext>
            </a:extLst>
          </p:cNvPr>
          <p:cNvSpPr/>
          <p:nvPr/>
        </p:nvSpPr>
        <p:spPr>
          <a:xfrm>
            <a:off x="831850" y="1905870"/>
            <a:ext cx="9150350" cy="461665"/>
          </a:xfrm>
          <a:prstGeom prst="rect">
            <a:avLst/>
          </a:prstGeom>
        </p:spPr>
        <p:txBody>
          <a:bodyPr wrap="square">
            <a:spAutoFit/>
          </a:bodyPr>
          <a:lstStyle/>
          <a:p>
            <a:r>
              <a:rPr lang="de-CH" sz="2400" b="1" dirty="0"/>
              <a:t>Arbeitsblatt E3</a:t>
            </a:r>
          </a:p>
        </p:txBody>
      </p:sp>
      <p:sp>
        <p:nvSpPr>
          <p:cNvPr id="15" name="Textfeld 14">
            <a:extLst>
              <a:ext uri="{FF2B5EF4-FFF2-40B4-BE49-F238E27FC236}">
                <a16:creationId xmlns:a16="http://schemas.microsoft.com/office/drawing/2014/main" id="{BBD13506-07ED-428B-A2AE-61359C69D635}"/>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6" name="Grafik 15">
            <a:extLst>
              <a:ext uri="{FF2B5EF4-FFF2-40B4-BE49-F238E27FC236}">
                <a16:creationId xmlns:a16="http://schemas.microsoft.com/office/drawing/2014/main" id="{15705B45-5066-45E0-91EE-D059746244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669843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029C8-4D8F-4956-B5A0-767ED77E4F1D}"/>
              </a:ext>
            </a:extLst>
          </p:cNvPr>
          <p:cNvSpPr>
            <a:spLocks noGrp="1"/>
          </p:cNvSpPr>
          <p:nvPr>
            <p:ph type="title"/>
          </p:nvPr>
        </p:nvSpPr>
        <p:spPr/>
        <p:txBody>
          <a:bodyPr>
            <a:normAutofit/>
          </a:bodyPr>
          <a:lstStyle/>
          <a:p>
            <a:r>
              <a:rPr lang="en-GB" dirty="0"/>
              <a:t>4. Alternative </a:t>
            </a:r>
            <a:r>
              <a:rPr lang="en-GB" dirty="0" err="1"/>
              <a:t>Proteinquellen</a:t>
            </a:r>
            <a:endParaRPr lang="en-GB" dirty="0"/>
          </a:p>
        </p:txBody>
      </p:sp>
      <p:sp>
        <p:nvSpPr>
          <p:cNvPr id="3" name="Inhaltsplatzhalter 2">
            <a:extLst>
              <a:ext uri="{FF2B5EF4-FFF2-40B4-BE49-F238E27FC236}">
                <a16:creationId xmlns:a16="http://schemas.microsoft.com/office/drawing/2014/main" id="{42A6470F-2656-4D3E-A6D3-2A9200585091}"/>
              </a:ext>
            </a:extLst>
          </p:cNvPr>
          <p:cNvSpPr>
            <a:spLocks noGrp="1"/>
          </p:cNvSpPr>
          <p:nvPr>
            <p:ph idx="1"/>
          </p:nvPr>
        </p:nvSpPr>
        <p:spPr>
          <a:xfrm>
            <a:off x="838200" y="2335875"/>
            <a:ext cx="10515600" cy="2645199"/>
          </a:xfrm>
        </p:spPr>
        <p:txBody>
          <a:bodyPr>
            <a:normAutofit fontScale="70000" lnSpcReduction="20000"/>
          </a:bodyPr>
          <a:lstStyle/>
          <a:p>
            <a:pPr marL="0" indent="0">
              <a:buNone/>
            </a:pPr>
            <a:endParaRPr lang="en-GB" b="1" dirty="0"/>
          </a:p>
          <a:p>
            <a:pPr marL="0" indent="0">
              <a:buNone/>
            </a:pPr>
            <a:r>
              <a:rPr lang="de-CH" i="1" dirty="0"/>
              <a:t>Vor allem in der Kategorie der proteinreichen Nahrungsmittel (Milchprodukte, Fleisch, Fisch, Eier &amp; Tofu) gibt es enorme Unterschiede bei den Umweltauswirkungen der Produkte. So sind die Umweltauswirkungen einer Portion Rindfleisch etwa 17mal so hoch, wie die einer Portion Tofu. Da Proteine ein wichtiger Bestandteil unserer Ernährung sind, ist es sinnvoll, tierische Produkte zumindest teilweise mit sogenannten pflanzlichen Proteinquellen zu ersetzen.</a:t>
            </a:r>
          </a:p>
          <a:p>
            <a:pPr marL="514350" indent="-514350">
              <a:buFont typeface="+mj-lt"/>
              <a:buAutoNum type="arabicPeriod"/>
            </a:pPr>
            <a:r>
              <a:rPr lang="de-CH" sz="2900" dirty="0">
                <a:solidFill>
                  <a:srgbClr val="ACB237"/>
                </a:solidFill>
              </a:rPr>
              <a:t>Recherchiere im Internet, was für alternative Proteinquellen es gibt, woraus diese bestehen und für welche Gericht du diese verwenden könntest.</a:t>
            </a:r>
          </a:p>
          <a:p>
            <a:pPr marL="514350" indent="-514350">
              <a:buFont typeface="+mj-lt"/>
              <a:buAutoNum type="arabicPeriod"/>
            </a:pPr>
            <a:r>
              <a:rPr lang="de-CH" sz="2900" dirty="0">
                <a:solidFill>
                  <a:srgbClr val="ACB237"/>
                </a:solidFill>
              </a:rPr>
              <a:t>Schreib fünf der gefundenen Produkte in die Tabelle (Arbeitsblatt E4)</a:t>
            </a:r>
          </a:p>
        </p:txBody>
      </p:sp>
      <p:sp>
        <p:nvSpPr>
          <p:cNvPr id="4" name="Foliennummernplatzhalter 3">
            <a:extLst>
              <a:ext uri="{FF2B5EF4-FFF2-40B4-BE49-F238E27FC236}">
                <a16:creationId xmlns:a16="http://schemas.microsoft.com/office/drawing/2014/main" id="{D3DAC7C9-8F12-460D-89C3-B29EDA47087B}"/>
              </a:ext>
            </a:extLst>
          </p:cNvPr>
          <p:cNvSpPr>
            <a:spLocks noGrp="1"/>
          </p:cNvSpPr>
          <p:nvPr>
            <p:ph type="sldNum" sz="quarter" idx="12"/>
          </p:nvPr>
        </p:nvSpPr>
        <p:spPr/>
        <p:txBody>
          <a:bodyPr/>
          <a:lstStyle/>
          <a:p>
            <a:fld id="{D4B8F505-3FCB-4E94-BD38-3BAF39C0A1B3}" type="slidenum">
              <a:rPr lang="en-GB" smtClean="0"/>
              <a:pPr/>
              <a:t>56</a:t>
            </a:fld>
            <a:endParaRPr lang="en-GB" dirty="0"/>
          </a:p>
        </p:txBody>
      </p:sp>
      <p:pic>
        <p:nvPicPr>
          <p:cNvPr id="5" name="Grafik 4">
            <a:extLst>
              <a:ext uri="{FF2B5EF4-FFF2-40B4-BE49-F238E27FC236}">
                <a16:creationId xmlns:a16="http://schemas.microsoft.com/office/drawing/2014/main" id="{BA7B045B-FECD-45EE-8DED-032D9CA3FC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254" y="4706548"/>
            <a:ext cx="8554126" cy="962163"/>
          </a:xfrm>
          <a:prstGeom prst="rect">
            <a:avLst/>
          </a:prstGeom>
        </p:spPr>
      </p:pic>
      <p:sp>
        <p:nvSpPr>
          <p:cNvPr id="9" name="Rechteck 8">
            <a:extLst>
              <a:ext uri="{FF2B5EF4-FFF2-40B4-BE49-F238E27FC236}">
                <a16:creationId xmlns:a16="http://schemas.microsoft.com/office/drawing/2014/main" id="{2F4FADAD-E292-433D-9FCD-96C28570B302}"/>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Umweltfreundliche und gesunde Ernährung </a:t>
            </a:r>
            <a:endParaRPr lang="en-GB" b="1" dirty="0">
              <a:solidFill>
                <a:srgbClr val="2E2C70"/>
              </a:solidFill>
            </a:endParaRPr>
          </a:p>
        </p:txBody>
      </p:sp>
      <p:sp>
        <p:nvSpPr>
          <p:cNvPr id="10" name="Rechteck 9">
            <a:extLst>
              <a:ext uri="{FF2B5EF4-FFF2-40B4-BE49-F238E27FC236}">
                <a16:creationId xmlns:a16="http://schemas.microsoft.com/office/drawing/2014/main" id="{CE84430A-650E-4EEC-A1B3-241A2ABEC985}"/>
              </a:ext>
            </a:extLst>
          </p:cNvPr>
          <p:cNvSpPr/>
          <p:nvPr/>
        </p:nvSpPr>
        <p:spPr>
          <a:xfrm>
            <a:off x="831850" y="1905870"/>
            <a:ext cx="9150350" cy="461665"/>
          </a:xfrm>
          <a:prstGeom prst="rect">
            <a:avLst/>
          </a:prstGeom>
        </p:spPr>
        <p:txBody>
          <a:bodyPr wrap="square">
            <a:spAutoFit/>
          </a:bodyPr>
          <a:lstStyle/>
          <a:p>
            <a:r>
              <a:rPr lang="de-CH" sz="2400" b="1" dirty="0"/>
              <a:t>Arbeitsblatt E4</a:t>
            </a:r>
          </a:p>
        </p:txBody>
      </p:sp>
      <p:sp>
        <p:nvSpPr>
          <p:cNvPr id="11" name="Textfeld 10">
            <a:extLst>
              <a:ext uri="{FF2B5EF4-FFF2-40B4-BE49-F238E27FC236}">
                <a16:creationId xmlns:a16="http://schemas.microsoft.com/office/drawing/2014/main" id="{C10FECFD-696B-416E-99D0-621854C5D0F4}"/>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2" name="Grafik 11">
            <a:extLst>
              <a:ext uri="{FF2B5EF4-FFF2-40B4-BE49-F238E27FC236}">
                <a16:creationId xmlns:a16="http://schemas.microsoft.com/office/drawing/2014/main" id="{FE63A9B0-B6FD-4F79-A3E2-7E3125418E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823378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029C8-4D8F-4956-B5A0-767ED77E4F1D}"/>
              </a:ext>
            </a:extLst>
          </p:cNvPr>
          <p:cNvSpPr>
            <a:spLocks noGrp="1"/>
          </p:cNvSpPr>
          <p:nvPr>
            <p:ph type="title"/>
          </p:nvPr>
        </p:nvSpPr>
        <p:spPr/>
        <p:txBody>
          <a:bodyPr>
            <a:normAutofit/>
          </a:bodyPr>
          <a:lstStyle/>
          <a:p>
            <a:r>
              <a:rPr lang="en-GB" dirty="0"/>
              <a:t>4. Alternative </a:t>
            </a:r>
            <a:r>
              <a:rPr lang="en-GB" dirty="0" err="1"/>
              <a:t>Proteinquellen</a:t>
            </a:r>
            <a:endParaRPr lang="en-GB" dirty="0"/>
          </a:p>
        </p:txBody>
      </p:sp>
      <p:sp>
        <p:nvSpPr>
          <p:cNvPr id="3" name="Inhaltsplatzhalter 2">
            <a:extLst>
              <a:ext uri="{FF2B5EF4-FFF2-40B4-BE49-F238E27FC236}">
                <a16:creationId xmlns:a16="http://schemas.microsoft.com/office/drawing/2014/main" id="{42A6470F-2656-4D3E-A6D3-2A9200585091}"/>
              </a:ext>
            </a:extLst>
          </p:cNvPr>
          <p:cNvSpPr>
            <a:spLocks noGrp="1"/>
          </p:cNvSpPr>
          <p:nvPr>
            <p:ph idx="1"/>
          </p:nvPr>
        </p:nvSpPr>
        <p:spPr>
          <a:xfrm>
            <a:off x="838201" y="2335875"/>
            <a:ext cx="5911515" cy="3643820"/>
          </a:xfrm>
        </p:spPr>
        <p:txBody>
          <a:bodyPr>
            <a:normAutofit fontScale="92500" lnSpcReduction="20000"/>
          </a:bodyPr>
          <a:lstStyle/>
          <a:p>
            <a:pPr>
              <a:buFont typeface="Wingdings" panose="05000000000000000000" pitchFamily="2" charset="2"/>
              <a:buChar char="Ø"/>
            </a:pPr>
            <a:r>
              <a:rPr lang="de-CH" sz="2900" dirty="0"/>
              <a:t>Welches der gefundenen Produkte habt ihr schon probiert? Wie hat es euch geschmeckt?</a:t>
            </a:r>
          </a:p>
          <a:p>
            <a:pPr>
              <a:buFont typeface="Wingdings" panose="05000000000000000000" pitchFamily="2" charset="2"/>
              <a:buChar char="Ø"/>
            </a:pPr>
            <a:r>
              <a:rPr lang="de-CH" sz="2900" dirty="0"/>
              <a:t>Könntet ihr euch vorstellen, einen Teil eures Fleischkonsums durch die gefundenen Produkte zu ersetzen? Wenn ja, wieso, wenn nein, wieso nicht?</a:t>
            </a:r>
          </a:p>
          <a:p>
            <a:pPr>
              <a:buFont typeface="Wingdings" panose="05000000000000000000" pitchFamily="2" charset="2"/>
              <a:buChar char="Ø"/>
            </a:pPr>
            <a:r>
              <a:rPr lang="de-CH" sz="2900" dirty="0"/>
              <a:t>Findet in der Klasse für verschiedene Lieblingsgerichte mit Fleisch ein pflanzliches Ersatzprodukt?</a:t>
            </a:r>
          </a:p>
        </p:txBody>
      </p:sp>
      <p:sp>
        <p:nvSpPr>
          <p:cNvPr id="4" name="Foliennummernplatzhalter 3">
            <a:extLst>
              <a:ext uri="{FF2B5EF4-FFF2-40B4-BE49-F238E27FC236}">
                <a16:creationId xmlns:a16="http://schemas.microsoft.com/office/drawing/2014/main" id="{D3DAC7C9-8F12-460D-89C3-B29EDA47087B}"/>
              </a:ext>
            </a:extLst>
          </p:cNvPr>
          <p:cNvSpPr>
            <a:spLocks noGrp="1"/>
          </p:cNvSpPr>
          <p:nvPr>
            <p:ph type="sldNum" sz="quarter" idx="12"/>
          </p:nvPr>
        </p:nvSpPr>
        <p:spPr/>
        <p:txBody>
          <a:bodyPr/>
          <a:lstStyle/>
          <a:p>
            <a:fld id="{D4B8F505-3FCB-4E94-BD38-3BAF39C0A1B3}" type="slidenum">
              <a:rPr lang="en-GB" smtClean="0"/>
              <a:pPr/>
              <a:t>57</a:t>
            </a:fld>
            <a:endParaRPr lang="en-GB" dirty="0"/>
          </a:p>
        </p:txBody>
      </p:sp>
      <p:pic>
        <p:nvPicPr>
          <p:cNvPr id="7" name="Grafik 6" descr="Ein Bild, das Essen, Teller, Sauce, Stück enthält.&#10;&#10;Automatisch generierte Beschreibung">
            <a:extLst>
              <a:ext uri="{FF2B5EF4-FFF2-40B4-BE49-F238E27FC236}">
                <a16:creationId xmlns:a16="http://schemas.microsoft.com/office/drawing/2014/main" id="{33D283DD-C5F0-4983-8651-621D1F12B4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9716" y="2335875"/>
            <a:ext cx="4977065" cy="3316747"/>
          </a:xfrm>
          <a:prstGeom prst="rect">
            <a:avLst/>
          </a:prstGeom>
        </p:spPr>
      </p:pic>
      <p:sp>
        <p:nvSpPr>
          <p:cNvPr id="10" name="Rechteck 9">
            <a:extLst>
              <a:ext uri="{FF2B5EF4-FFF2-40B4-BE49-F238E27FC236}">
                <a16:creationId xmlns:a16="http://schemas.microsoft.com/office/drawing/2014/main" id="{B5024C59-F64F-42F8-8C3D-6D4DB4427B1E}"/>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Umweltfreundliche und gesunde Ernährung </a:t>
            </a:r>
            <a:endParaRPr lang="en-GB" b="1" dirty="0">
              <a:solidFill>
                <a:srgbClr val="2E2C70"/>
              </a:solidFill>
            </a:endParaRPr>
          </a:p>
        </p:txBody>
      </p:sp>
      <p:sp>
        <p:nvSpPr>
          <p:cNvPr id="11" name="Textfeld 10">
            <a:extLst>
              <a:ext uri="{FF2B5EF4-FFF2-40B4-BE49-F238E27FC236}">
                <a16:creationId xmlns:a16="http://schemas.microsoft.com/office/drawing/2014/main" id="{698C850C-FF08-43D5-959B-942B2BC50796}"/>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2" name="Grafik 11">
            <a:extLst>
              <a:ext uri="{FF2B5EF4-FFF2-40B4-BE49-F238E27FC236}">
                <a16:creationId xmlns:a16="http://schemas.microsoft.com/office/drawing/2014/main" id="{CA48E49E-E014-4139-ACD7-EBF85A77B0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39646731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2FD370-5864-4248-AEB3-D08D8FBA0F6A}"/>
              </a:ext>
            </a:extLst>
          </p:cNvPr>
          <p:cNvSpPr>
            <a:spLocks noGrp="1"/>
          </p:cNvSpPr>
          <p:nvPr>
            <p:ph type="title"/>
          </p:nvPr>
        </p:nvSpPr>
        <p:spPr/>
        <p:txBody>
          <a:bodyPr>
            <a:normAutofit/>
          </a:bodyPr>
          <a:lstStyle/>
          <a:p>
            <a:r>
              <a:rPr lang="en-GB" dirty="0"/>
              <a:t>5. </a:t>
            </a:r>
            <a:r>
              <a:rPr lang="en-GB" dirty="0" err="1"/>
              <a:t>Diskussion</a:t>
            </a:r>
            <a:endParaRPr lang="en-GB" dirty="0"/>
          </a:p>
        </p:txBody>
      </p:sp>
      <p:sp>
        <p:nvSpPr>
          <p:cNvPr id="3" name="Inhaltsplatzhalter 2">
            <a:extLst>
              <a:ext uri="{FF2B5EF4-FFF2-40B4-BE49-F238E27FC236}">
                <a16:creationId xmlns:a16="http://schemas.microsoft.com/office/drawing/2014/main" id="{80B03C18-AB2E-4528-8B97-C89B1BD22766}"/>
              </a:ext>
            </a:extLst>
          </p:cNvPr>
          <p:cNvSpPr>
            <a:spLocks noGrp="1"/>
          </p:cNvSpPr>
          <p:nvPr>
            <p:ph idx="1"/>
          </p:nvPr>
        </p:nvSpPr>
        <p:spPr>
          <a:xfrm>
            <a:off x="838199" y="2335875"/>
            <a:ext cx="7487653" cy="3841087"/>
          </a:xfrm>
        </p:spPr>
        <p:txBody>
          <a:bodyPr>
            <a:normAutofit/>
          </a:bodyPr>
          <a:lstStyle/>
          <a:p>
            <a:pPr>
              <a:lnSpc>
                <a:spcPct val="70000"/>
              </a:lnSpc>
              <a:buFont typeface="Wingdings" panose="05000000000000000000" pitchFamily="2" charset="2"/>
              <a:buChar char="Ø"/>
            </a:pPr>
            <a:r>
              <a:rPr lang="de-CH" sz="2700" dirty="0"/>
              <a:t>Welche Massnahmen sind am geeignetsten, um sich gleichzeitig ausgewogener und umweltfreundlicher zu ernähren?</a:t>
            </a:r>
          </a:p>
          <a:p>
            <a:pPr>
              <a:lnSpc>
                <a:spcPct val="70000"/>
              </a:lnSpc>
              <a:buFont typeface="Wingdings" panose="05000000000000000000" pitchFamily="2" charset="2"/>
              <a:buChar char="Ø"/>
            </a:pPr>
            <a:r>
              <a:rPr lang="de-CH" sz="2700" dirty="0"/>
              <a:t>Welche Massnahmen könntet ihr einfach umsetzen um euch ausgewogener und/ oder umweltfreundlicher zu ernähren?</a:t>
            </a:r>
          </a:p>
          <a:p>
            <a:pPr>
              <a:lnSpc>
                <a:spcPct val="70000"/>
              </a:lnSpc>
              <a:buFont typeface="Wingdings" panose="05000000000000000000" pitchFamily="2" charset="2"/>
              <a:buChar char="Ø"/>
            </a:pPr>
            <a:r>
              <a:rPr lang="de-CH" sz="2700" dirty="0"/>
              <a:t>Was hindert euch daran, euch ausgewogener und/oder umweltfreundlicher zu ernähren?</a:t>
            </a:r>
            <a:endParaRPr lang="en-GB" sz="2700" dirty="0"/>
          </a:p>
        </p:txBody>
      </p:sp>
      <p:sp>
        <p:nvSpPr>
          <p:cNvPr id="4" name="Foliennummernplatzhalter 3">
            <a:extLst>
              <a:ext uri="{FF2B5EF4-FFF2-40B4-BE49-F238E27FC236}">
                <a16:creationId xmlns:a16="http://schemas.microsoft.com/office/drawing/2014/main" id="{CEDF9AA1-C44C-42BF-BB3B-86EE5EF77537}"/>
              </a:ext>
            </a:extLst>
          </p:cNvPr>
          <p:cNvSpPr>
            <a:spLocks noGrp="1"/>
          </p:cNvSpPr>
          <p:nvPr>
            <p:ph type="sldNum" sz="quarter" idx="12"/>
          </p:nvPr>
        </p:nvSpPr>
        <p:spPr/>
        <p:txBody>
          <a:bodyPr/>
          <a:lstStyle/>
          <a:p>
            <a:fld id="{D4B8F505-3FCB-4E94-BD38-3BAF39C0A1B3}" type="slidenum">
              <a:rPr lang="en-GB" smtClean="0"/>
              <a:pPr/>
              <a:t>58</a:t>
            </a:fld>
            <a:endParaRPr lang="en-GB" dirty="0"/>
          </a:p>
        </p:txBody>
      </p:sp>
      <p:pic>
        <p:nvPicPr>
          <p:cNvPr id="6" name="Grafik 5">
            <a:extLst>
              <a:ext uri="{FF2B5EF4-FFF2-40B4-BE49-F238E27FC236}">
                <a16:creationId xmlns:a16="http://schemas.microsoft.com/office/drawing/2014/main" id="{9B417234-610A-40DD-B057-DDAE5C96CB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07208" y="1985211"/>
            <a:ext cx="4284791" cy="4063164"/>
          </a:xfrm>
          <a:prstGeom prst="rect">
            <a:avLst/>
          </a:prstGeom>
        </p:spPr>
      </p:pic>
      <p:sp>
        <p:nvSpPr>
          <p:cNvPr id="9" name="Rechteck 8">
            <a:extLst>
              <a:ext uri="{FF2B5EF4-FFF2-40B4-BE49-F238E27FC236}">
                <a16:creationId xmlns:a16="http://schemas.microsoft.com/office/drawing/2014/main" id="{2FE45BA1-3F8F-4E17-9424-6A5EF97848FC}"/>
              </a:ext>
            </a:extLst>
          </p:cNvPr>
          <p:cNvSpPr/>
          <p:nvPr/>
        </p:nvSpPr>
        <p:spPr>
          <a:xfrm>
            <a:off x="831850" y="6356350"/>
            <a:ext cx="4690002" cy="369332"/>
          </a:xfrm>
          <a:prstGeom prst="rect">
            <a:avLst/>
          </a:prstGeom>
        </p:spPr>
        <p:txBody>
          <a:bodyPr wrap="none">
            <a:spAutoFit/>
          </a:bodyPr>
          <a:lstStyle/>
          <a:p>
            <a:r>
              <a:rPr lang="de-CH" b="1" dirty="0">
                <a:solidFill>
                  <a:srgbClr val="2E2C70"/>
                </a:solidFill>
              </a:rPr>
              <a:t>D) Umweltfreundliche und gesunde Ernährung </a:t>
            </a:r>
            <a:endParaRPr lang="en-GB" b="1" dirty="0">
              <a:solidFill>
                <a:srgbClr val="2E2C70"/>
              </a:solidFill>
            </a:endParaRPr>
          </a:p>
        </p:txBody>
      </p:sp>
      <p:sp>
        <p:nvSpPr>
          <p:cNvPr id="10" name="Textfeld 9">
            <a:extLst>
              <a:ext uri="{FF2B5EF4-FFF2-40B4-BE49-F238E27FC236}">
                <a16:creationId xmlns:a16="http://schemas.microsoft.com/office/drawing/2014/main" id="{C81267BB-7DBA-4D33-935D-FC604A54E2FE}"/>
              </a:ext>
            </a:extLst>
          </p:cNvPr>
          <p:cNvSpPr txBox="1"/>
          <p:nvPr/>
        </p:nvSpPr>
        <p:spPr>
          <a:xfrm>
            <a:off x="838200" y="360605"/>
            <a:ext cx="1625895" cy="369332"/>
          </a:xfrm>
          <a:prstGeom prst="rect">
            <a:avLst/>
          </a:prstGeom>
          <a:noFill/>
        </p:spPr>
        <p:txBody>
          <a:bodyPr wrap="square" rtlCol="0">
            <a:spAutoFit/>
          </a:bodyPr>
          <a:lstStyle/>
          <a:p>
            <a:r>
              <a:rPr lang="en-GB" b="1" dirty="0">
                <a:solidFill>
                  <a:schemeClr val="bg1"/>
                </a:solidFill>
              </a:rPr>
              <a:t>Phase 3</a:t>
            </a:r>
          </a:p>
        </p:txBody>
      </p:sp>
      <p:pic>
        <p:nvPicPr>
          <p:cNvPr id="11" name="Grafik 10">
            <a:extLst>
              <a:ext uri="{FF2B5EF4-FFF2-40B4-BE49-F238E27FC236}">
                <a16:creationId xmlns:a16="http://schemas.microsoft.com/office/drawing/2014/main" id="{5439257A-5407-4A97-8886-54519267A0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43" y="150018"/>
            <a:ext cx="635907" cy="790507"/>
          </a:xfrm>
          <a:prstGeom prst="rect">
            <a:avLst/>
          </a:prstGeom>
        </p:spPr>
      </p:pic>
    </p:spTree>
    <p:extLst>
      <p:ext uri="{BB962C8B-B14F-4D97-AF65-F5344CB8AC3E}">
        <p14:creationId xmlns:p14="http://schemas.microsoft.com/office/powerpoint/2010/main" val="1560396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9418C-91DA-41CC-B974-29FEB983F772}"/>
              </a:ext>
            </a:extLst>
          </p:cNvPr>
          <p:cNvSpPr>
            <a:spLocks noGrp="1"/>
          </p:cNvSpPr>
          <p:nvPr>
            <p:ph type="title"/>
          </p:nvPr>
        </p:nvSpPr>
        <p:spPr/>
        <p:txBody>
          <a:bodyPr/>
          <a:lstStyle/>
          <a:p>
            <a:r>
              <a:rPr lang="en-GB" dirty="0">
                <a:solidFill>
                  <a:srgbClr val="2E2C70"/>
                </a:solidFill>
              </a:rPr>
              <a:t>Phase 4</a:t>
            </a:r>
          </a:p>
        </p:txBody>
      </p:sp>
      <p:sp>
        <p:nvSpPr>
          <p:cNvPr id="3" name="Textplatzhalter 2">
            <a:extLst>
              <a:ext uri="{FF2B5EF4-FFF2-40B4-BE49-F238E27FC236}">
                <a16:creationId xmlns:a16="http://schemas.microsoft.com/office/drawing/2014/main" id="{A0C5C960-5649-4C8D-A631-7ED5BA93F8AE}"/>
              </a:ext>
            </a:extLst>
          </p:cNvPr>
          <p:cNvSpPr>
            <a:spLocks noGrp="1"/>
          </p:cNvSpPr>
          <p:nvPr>
            <p:ph type="body" idx="1"/>
          </p:nvPr>
        </p:nvSpPr>
        <p:spPr/>
        <p:txBody>
          <a:bodyPr/>
          <a:lstStyle/>
          <a:p>
            <a:r>
              <a:rPr lang="de-CH" dirty="0"/>
              <a:t>Handlungsoptionen ableiten (15’)</a:t>
            </a:r>
            <a:endParaRPr lang="en-GB" dirty="0"/>
          </a:p>
        </p:txBody>
      </p:sp>
      <p:sp>
        <p:nvSpPr>
          <p:cNvPr id="4" name="Foliennummernplatzhalter 3">
            <a:extLst>
              <a:ext uri="{FF2B5EF4-FFF2-40B4-BE49-F238E27FC236}">
                <a16:creationId xmlns:a16="http://schemas.microsoft.com/office/drawing/2014/main" id="{40D79870-272B-42E2-9705-11897A0D2C24}"/>
              </a:ext>
            </a:extLst>
          </p:cNvPr>
          <p:cNvSpPr>
            <a:spLocks noGrp="1"/>
          </p:cNvSpPr>
          <p:nvPr>
            <p:ph type="sldNum" sz="quarter" idx="12"/>
          </p:nvPr>
        </p:nvSpPr>
        <p:spPr/>
        <p:txBody>
          <a:bodyPr/>
          <a:lstStyle/>
          <a:p>
            <a:fld id="{D4B8F505-3FCB-4E94-BD38-3BAF39C0A1B3}" type="slidenum">
              <a:rPr lang="en-GB" smtClean="0"/>
              <a:t>59</a:t>
            </a:fld>
            <a:endParaRPr lang="en-GB"/>
          </a:p>
        </p:txBody>
      </p:sp>
      <p:pic>
        <p:nvPicPr>
          <p:cNvPr id="7" name="Grafik 6">
            <a:extLst>
              <a:ext uri="{FF2B5EF4-FFF2-40B4-BE49-F238E27FC236}">
                <a16:creationId xmlns:a16="http://schemas.microsoft.com/office/drawing/2014/main" id="{BE2BFB93-2717-4A37-8B32-D533D6294EE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4950" b="94059" l="5814" r="91860">
                        <a14:foregroundMark x1="52326" y1="11881" x2="19767" y2="11881"/>
                        <a14:foregroundMark x1="19767" y1="11881" x2="11628" y2="38614"/>
                        <a14:foregroundMark x1="11628" y1="38614" x2="11628" y2="66337"/>
                        <a14:foregroundMark x1="11628" y1="66337" x2="31395" y2="86139"/>
                        <a14:foregroundMark x1="31395" y1="86139" x2="68605" y2="91089"/>
                        <a14:foregroundMark x1="68605" y1="91089" x2="91860" y2="73267"/>
                        <a14:foregroundMark x1="91860" y1="73267" x2="83721" y2="14851"/>
                        <a14:foregroundMark x1="83721" y1="14851" x2="43023" y2="12871"/>
                        <a14:foregroundMark x1="5814" y1="25743" x2="5814" y2="25743"/>
                        <a14:foregroundMark x1="47674" y1="6931" x2="47674" y2="6931"/>
                        <a14:foregroundMark x1="72093" y1="6931" x2="72093" y2="6931"/>
                        <a14:foregroundMark x1="54651" y1="94059" x2="54651" y2="94059"/>
                        <a14:foregroundMark x1="40698" y1="95050" x2="40698" y2="95050"/>
                        <a14:foregroundMark x1="74419" y1="88119" x2="74419" y2="88119"/>
                        <a14:foregroundMark x1="72093" y1="88119" x2="72093" y2="88119"/>
                        <a14:foregroundMark x1="79070" y1="88119" x2="66279" y2="86139"/>
                      </a14:backgroundRemoval>
                    </a14:imgEffect>
                  </a14:imgLayer>
                </a14:imgProps>
              </a:ext>
              <a:ext uri="{28A0092B-C50C-407E-A947-70E740481C1C}">
                <a14:useLocalDpi xmlns:a14="http://schemas.microsoft.com/office/drawing/2010/main"/>
              </a:ext>
            </a:extLst>
          </a:blip>
          <a:srcRect/>
          <a:stretch/>
        </p:blipFill>
        <p:spPr>
          <a:xfrm>
            <a:off x="252663" y="232871"/>
            <a:ext cx="581380" cy="659370"/>
          </a:xfrm>
          <a:prstGeom prst="rect">
            <a:avLst/>
          </a:prstGeom>
        </p:spPr>
      </p:pic>
    </p:spTree>
    <p:extLst>
      <p:ext uri="{BB962C8B-B14F-4D97-AF65-F5344CB8AC3E}">
        <p14:creationId xmlns:p14="http://schemas.microsoft.com/office/powerpoint/2010/main" val="279099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9418C-91DA-41CC-B974-29FEB983F772}"/>
              </a:ext>
            </a:extLst>
          </p:cNvPr>
          <p:cNvSpPr>
            <a:spLocks noGrp="1"/>
          </p:cNvSpPr>
          <p:nvPr>
            <p:ph type="title"/>
          </p:nvPr>
        </p:nvSpPr>
        <p:spPr/>
        <p:txBody>
          <a:bodyPr/>
          <a:lstStyle/>
          <a:p>
            <a:r>
              <a:rPr lang="en-GB" dirty="0">
                <a:solidFill>
                  <a:srgbClr val="2E2C70"/>
                </a:solidFill>
              </a:rPr>
              <a:t>Phase 1</a:t>
            </a:r>
          </a:p>
        </p:txBody>
      </p:sp>
      <p:sp>
        <p:nvSpPr>
          <p:cNvPr id="3" name="Textplatzhalter 2">
            <a:extLst>
              <a:ext uri="{FF2B5EF4-FFF2-40B4-BE49-F238E27FC236}">
                <a16:creationId xmlns:a16="http://schemas.microsoft.com/office/drawing/2014/main" id="{A0C5C960-5649-4C8D-A631-7ED5BA93F8AE}"/>
              </a:ext>
            </a:extLst>
          </p:cNvPr>
          <p:cNvSpPr>
            <a:spLocks noGrp="1"/>
          </p:cNvSpPr>
          <p:nvPr>
            <p:ph type="body" idx="1"/>
          </p:nvPr>
        </p:nvSpPr>
        <p:spPr/>
        <p:txBody>
          <a:bodyPr/>
          <a:lstStyle/>
          <a:p>
            <a:r>
              <a:rPr lang="en-GB" dirty="0" err="1"/>
              <a:t>Einstieg</a:t>
            </a:r>
            <a:r>
              <a:rPr lang="en-GB" dirty="0"/>
              <a:t> </a:t>
            </a:r>
            <a:r>
              <a:rPr lang="en-GB" dirty="0" err="1"/>
              <a:t>mit</a:t>
            </a:r>
            <a:r>
              <a:rPr lang="en-GB" dirty="0"/>
              <a:t> Online-Spiel (25’)</a:t>
            </a:r>
          </a:p>
        </p:txBody>
      </p:sp>
      <p:sp>
        <p:nvSpPr>
          <p:cNvPr id="4" name="Foliennummernplatzhalter 3">
            <a:extLst>
              <a:ext uri="{FF2B5EF4-FFF2-40B4-BE49-F238E27FC236}">
                <a16:creationId xmlns:a16="http://schemas.microsoft.com/office/drawing/2014/main" id="{40D79870-272B-42E2-9705-11897A0D2C24}"/>
              </a:ext>
            </a:extLst>
          </p:cNvPr>
          <p:cNvSpPr>
            <a:spLocks noGrp="1"/>
          </p:cNvSpPr>
          <p:nvPr>
            <p:ph type="sldNum" sz="quarter" idx="12"/>
          </p:nvPr>
        </p:nvSpPr>
        <p:spPr/>
        <p:txBody>
          <a:bodyPr/>
          <a:lstStyle/>
          <a:p>
            <a:fld id="{D4B8F505-3FCB-4E94-BD38-3BAF39C0A1B3}" type="slidenum">
              <a:rPr lang="en-GB" smtClean="0"/>
              <a:t>6</a:t>
            </a:fld>
            <a:endParaRPr lang="en-GB"/>
          </a:p>
        </p:txBody>
      </p:sp>
      <p:pic>
        <p:nvPicPr>
          <p:cNvPr id="9" name="Grafik 8">
            <a:extLst>
              <a:ext uri="{FF2B5EF4-FFF2-40B4-BE49-F238E27FC236}">
                <a16:creationId xmlns:a16="http://schemas.microsoft.com/office/drawing/2014/main" id="{EC50F610-D71E-4169-B1C2-8B541346274C}"/>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6957" b="94783" l="4505" r="94595">
                        <a14:foregroundMark x1="18018" y1="27826" x2="18018" y2="27826"/>
                        <a14:foregroundMark x1="8108" y1="35652" x2="8108" y2="35652"/>
                        <a14:foregroundMark x1="9910" y1="27826" x2="9910" y2="27826"/>
                        <a14:foregroundMark x1="25225" y1="20000" x2="25225" y2="20000"/>
                        <a14:foregroundMark x1="38739" y1="6957" x2="38739" y2="6957"/>
                        <a14:foregroundMark x1="35135" y1="6957" x2="35135" y2="6957"/>
                        <a14:foregroundMark x1="66667" y1="6957" x2="66667" y2="6957"/>
                        <a14:foregroundMark x1="88288" y1="39130" x2="88288" y2="39130"/>
                        <a14:foregroundMark x1="95495" y1="36522" x2="95495" y2="36522"/>
                        <a14:foregroundMark x1="42342" y1="91304" x2="42342" y2="91304"/>
                        <a14:foregroundMark x1="47748" y1="94783" x2="47748" y2="94783"/>
                        <a14:backgroundMark x1="5405" y1="870" x2="5405" y2="870"/>
                        <a14:backgroundMark x1="92793" y1="3478" x2="92793" y2="3478"/>
                      </a14:backgroundRemoval>
                    </a14:imgEffect>
                  </a14:imgLayer>
                </a14:imgProps>
              </a:ext>
              <a:ext uri="{28A0092B-C50C-407E-A947-70E740481C1C}">
                <a14:useLocalDpi xmlns:a14="http://schemas.microsoft.com/office/drawing/2010/main"/>
              </a:ext>
            </a:extLst>
          </a:blip>
          <a:stretch>
            <a:fillRect/>
          </a:stretch>
        </p:blipFill>
        <p:spPr>
          <a:xfrm>
            <a:off x="196343" y="274320"/>
            <a:ext cx="635507" cy="658408"/>
          </a:xfrm>
          <a:prstGeom prst="rect">
            <a:avLst/>
          </a:prstGeom>
        </p:spPr>
      </p:pic>
    </p:spTree>
    <p:extLst>
      <p:ext uri="{BB962C8B-B14F-4D97-AF65-F5344CB8AC3E}">
        <p14:creationId xmlns:p14="http://schemas.microsoft.com/office/powerpoint/2010/main" val="2373800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B4C6C-5B86-4F2A-8969-7242655086BC}"/>
              </a:ext>
            </a:extLst>
          </p:cNvPr>
          <p:cNvSpPr>
            <a:spLocks noGrp="1"/>
          </p:cNvSpPr>
          <p:nvPr>
            <p:ph type="title"/>
          </p:nvPr>
        </p:nvSpPr>
        <p:spPr/>
        <p:txBody>
          <a:bodyPr>
            <a:normAutofit fontScale="90000"/>
          </a:bodyPr>
          <a:lstStyle/>
          <a:p>
            <a:r>
              <a:rPr lang="de-CH" dirty="0"/>
              <a:t>Wie kann ich mich in Zukunft umweltfreundlicher</a:t>
            </a:r>
            <a:br>
              <a:rPr lang="de-CH" dirty="0"/>
            </a:br>
            <a:r>
              <a:rPr lang="en-GB" dirty="0"/>
              <a:t>und </a:t>
            </a:r>
            <a:r>
              <a:rPr lang="en-GB" dirty="0" err="1"/>
              <a:t>gesünder</a:t>
            </a:r>
            <a:r>
              <a:rPr lang="en-GB" dirty="0"/>
              <a:t> </a:t>
            </a:r>
            <a:r>
              <a:rPr lang="en-GB" dirty="0" err="1"/>
              <a:t>ernähren</a:t>
            </a:r>
            <a:r>
              <a:rPr lang="en-GB" dirty="0"/>
              <a:t>?</a:t>
            </a:r>
          </a:p>
        </p:txBody>
      </p:sp>
      <p:sp>
        <p:nvSpPr>
          <p:cNvPr id="3" name="Inhaltsplatzhalter 2">
            <a:extLst>
              <a:ext uri="{FF2B5EF4-FFF2-40B4-BE49-F238E27FC236}">
                <a16:creationId xmlns:a16="http://schemas.microsoft.com/office/drawing/2014/main" id="{D00B3F55-2516-4FE3-9EB9-B190062D96A5}"/>
              </a:ext>
            </a:extLst>
          </p:cNvPr>
          <p:cNvSpPr>
            <a:spLocks noGrp="1"/>
          </p:cNvSpPr>
          <p:nvPr>
            <p:ph idx="1"/>
          </p:nvPr>
        </p:nvSpPr>
        <p:spPr>
          <a:xfrm>
            <a:off x="838200" y="2335875"/>
            <a:ext cx="6079958" cy="3841087"/>
          </a:xfrm>
        </p:spPr>
        <p:txBody>
          <a:bodyPr>
            <a:normAutofit fontScale="85000" lnSpcReduction="20000"/>
          </a:bodyPr>
          <a:lstStyle/>
          <a:p>
            <a:pPr marL="0" indent="0">
              <a:buNone/>
            </a:pPr>
            <a:r>
              <a:rPr lang="de-CH" b="1" dirty="0"/>
              <a:t>Arbeitsblatt 4.1</a:t>
            </a:r>
          </a:p>
          <a:p>
            <a:r>
              <a:rPr lang="de-CH" dirty="0">
                <a:solidFill>
                  <a:srgbClr val="ACB237"/>
                </a:solidFill>
              </a:rPr>
              <a:t>Schaut euch die verschiedenen Massnahmen für eine umweltfreundlichere Ernährung auf dem Arbeitsblatt an. </a:t>
            </a:r>
          </a:p>
          <a:p>
            <a:r>
              <a:rPr lang="de-CH" dirty="0">
                <a:solidFill>
                  <a:srgbClr val="ACB237"/>
                </a:solidFill>
              </a:rPr>
              <a:t>Ergänzt diese Massnahmen mit eigenen Beispielen.</a:t>
            </a:r>
          </a:p>
          <a:p>
            <a:r>
              <a:rPr lang="de-CH" dirty="0">
                <a:solidFill>
                  <a:srgbClr val="ACB237"/>
                </a:solidFill>
              </a:rPr>
              <a:t>Wählt 3 Massnahmen aus, die ihr  in Zukunft umsetzen möchtet. </a:t>
            </a:r>
            <a:br>
              <a:rPr lang="de-CH" dirty="0">
                <a:solidFill>
                  <a:srgbClr val="ACB237"/>
                </a:solidFill>
              </a:rPr>
            </a:br>
            <a:r>
              <a:rPr lang="de-CH" dirty="0">
                <a:solidFill>
                  <a:srgbClr val="ACB237"/>
                </a:solidFill>
              </a:rPr>
              <a:t>Ihr könnt die gewählten Massnahmen  auf dem Arbeitsblatt eintragen und  die entsprechenden Bilder ausschneiden und mit nach Hause nehmen.</a:t>
            </a:r>
          </a:p>
          <a:p>
            <a:endParaRPr lang="en-GB" dirty="0"/>
          </a:p>
        </p:txBody>
      </p:sp>
      <p:sp>
        <p:nvSpPr>
          <p:cNvPr id="4" name="Foliennummernplatzhalter 3">
            <a:extLst>
              <a:ext uri="{FF2B5EF4-FFF2-40B4-BE49-F238E27FC236}">
                <a16:creationId xmlns:a16="http://schemas.microsoft.com/office/drawing/2014/main" id="{38DD04C5-7FBE-4673-B668-D64D2582F91C}"/>
              </a:ext>
            </a:extLst>
          </p:cNvPr>
          <p:cNvSpPr>
            <a:spLocks noGrp="1"/>
          </p:cNvSpPr>
          <p:nvPr>
            <p:ph type="sldNum" sz="quarter" idx="12"/>
          </p:nvPr>
        </p:nvSpPr>
        <p:spPr/>
        <p:txBody>
          <a:bodyPr/>
          <a:lstStyle/>
          <a:p>
            <a:fld id="{D4B8F505-3FCB-4E94-BD38-3BAF39C0A1B3}" type="slidenum">
              <a:rPr lang="en-GB" smtClean="0"/>
              <a:pPr/>
              <a:t>60</a:t>
            </a:fld>
            <a:endParaRPr lang="en-GB" dirty="0"/>
          </a:p>
        </p:txBody>
      </p:sp>
      <p:pic>
        <p:nvPicPr>
          <p:cNvPr id="5" name="Grafik 4">
            <a:extLst>
              <a:ext uri="{FF2B5EF4-FFF2-40B4-BE49-F238E27FC236}">
                <a16:creationId xmlns:a16="http://schemas.microsoft.com/office/drawing/2014/main" id="{41B19337-2A29-4A42-84A0-3C4E3847C40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4950" b="94059" l="5814" r="91860">
                        <a14:foregroundMark x1="52326" y1="11881" x2="19767" y2="11881"/>
                        <a14:foregroundMark x1="19767" y1="11881" x2="11628" y2="38614"/>
                        <a14:foregroundMark x1="11628" y1="38614" x2="11628" y2="66337"/>
                        <a14:foregroundMark x1="11628" y1="66337" x2="31395" y2="86139"/>
                        <a14:foregroundMark x1="31395" y1="86139" x2="68605" y2="91089"/>
                        <a14:foregroundMark x1="68605" y1="91089" x2="91860" y2="73267"/>
                        <a14:foregroundMark x1="91860" y1="73267" x2="83721" y2="14851"/>
                        <a14:foregroundMark x1="83721" y1="14851" x2="43023" y2="12871"/>
                        <a14:foregroundMark x1="5814" y1="25743" x2="5814" y2="25743"/>
                        <a14:foregroundMark x1="47674" y1="6931" x2="47674" y2="6931"/>
                        <a14:foregroundMark x1="72093" y1="6931" x2="72093" y2="6931"/>
                        <a14:foregroundMark x1="54651" y1="94059" x2="54651" y2="94059"/>
                        <a14:foregroundMark x1="40698" y1="95050" x2="40698" y2="95050"/>
                        <a14:foregroundMark x1="74419" y1="88119" x2="74419" y2="88119"/>
                        <a14:foregroundMark x1="72093" y1="88119" x2="72093" y2="88119"/>
                        <a14:foregroundMark x1="79070" y1="88119" x2="66279" y2="86139"/>
                      </a14:backgroundRemoval>
                    </a14:imgEffect>
                  </a14:imgLayer>
                </a14:imgProps>
              </a:ext>
              <a:ext uri="{28A0092B-C50C-407E-A947-70E740481C1C}">
                <a14:useLocalDpi xmlns:a14="http://schemas.microsoft.com/office/drawing/2010/main"/>
              </a:ext>
            </a:extLst>
          </a:blip>
          <a:srcRect/>
          <a:stretch/>
        </p:blipFill>
        <p:spPr>
          <a:xfrm>
            <a:off x="252663" y="232871"/>
            <a:ext cx="581380" cy="659370"/>
          </a:xfrm>
          <a:prstGeom prst="rect">
            <a:avLst/>
          </a:prstGeom>
        </p:spPr>
      </p:pic>
      <p:sp>
        <p:nvSpPr>
          <p:cNvPr id="6" name="Textfeld 5">
            <a:extLst>
              <a:ext uri="{FF2B5EF4-FFF2-40B4-BE49-F238E27FC236}">
                <a16:creationId xmlns:a16="http://schemas.microsoft.com/office/drawing/2014/main" id="{95C692AE-D3ED-4AAC-B538-120404A4F229}"/>
              </a:ext>
            </a:extLst>
          </p:cNvPr>
          <p:cNvSpPr txBox="1"/>
          <p:nvPr/>
        </p:nvSpPr>
        <p:spPr>
          <a:xfrm>
            <a:off x="884572" y="360605"/>
            <a:ext cx="1625895" cy="369332"/>
          </a:xfrm>
          <a:prstGeom prst="rect">
            <a:avLst/>
          </a:prstGeom>
          <a:noFill/>
        </p:spPr>
        <p:txBody>
          <a:bodyPr wrap="square" rtlCol="0">
            <a:spAutoFit/>
          </a:bodyPr>
          <a:lstStyle/>
          <a:p>
            <a:r>
              <a:rPr lang="en-GB" b="1" dirty="0">
                <a:solidFill>
                  <a:schemeClr val="bg1"/>
                </a:solidFill>
              </a:rPr>
              <a:t>Phase 4</a:t>
            </a:r>
          </a:p>
        </p:txBody>
      </p:sp>
      <p:pic>
        <p:nvPicPr>
          <p:cNvPr id="7" name="Grafik 6">
            <a:extLst>
              <a:ext uri="{FF2B5EF4-FFF2-40B4-BE49-F238E27FC236}">
                <a16:creationId xmlns:a16="http://schemas.microsoft.com/office/drawing/2014/main" id="{42736498-6864-4307-AAD8-EC5A19DD87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13658" y="1813614"/>
            <a:ext cx="4452437" cy="4527028"/>
          </a:xfrm>
          <a:prstGeom prst="rect">
            <a:avLst/>
          </a:prstGeom>
        </p:spPr>
      </p:pic>
    </p:spTree>
    <p:extLst>
      <p:ext uri="{BB962C8B-B14F-4D97-AF65-F5344CB8AC3E}">
        <p14:creationId xmlns:p14="http://schemas.microsoft.com/office/powerpoint/2010/main" val="2811026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93202D2-5901-4D31-9C11-AEE79FDF9994}"/>
              </a:ext>
            </a:extLst>
          </p:cNvPr>
          <p:cNvSpPr>
            <a:spLocks noGrp="1"/>
          </p:cNvSpPr>
          <p:nvPr>
            <p:ph type="ctrTitle"/>
          </p:nvPr>
        </p:nvSpPr>
        <p:spPr>
          <a:xfrm>
            <a:off x="2784628" y="1651725"/>
            <a:ext cx="6386767" cy="1592827"/>
          </a:xfrm>
        </p:spPr>
        <p:txBody>
          <a:bodyPr>
            <a:normAutofit/>
          </a:bodyPr>
          <a:lstStyle/>
          <a:p>
            <a:r>
              <a:rPr lang="en-GB" sz="4000" b="1" dirty="0" err="1">
                <a:solidFill>
                  <a:srgbClr val="2E2C70"/>
                </a:solidFill>
                <a:latin typeface="Calibri" panose="020F0502020204030204" pitchFamily="34" charset="0"/>
                <a:cs typeface="Calibri" panose="020F0502020204030204" pitchFamily="34" charset="0"/>
              </a:rPr>
              <a:t>Vielen</a:t>
            </a:r>
            <a:r>
              <a:rPr lang="en-GB" sz="4000" b="1" dirty="0">
                <a:solidFill>
                  <a:srgbClr val="2E2C70"/>
                </a:solidFill>
                <a:latin typeface="Calibri" panose="020F0502020204030204" pitchFamily="34" charset="0"/>
                <a:cs typeface="Calibri" panose="020F0502020204030204" pitchFamily="34" charset="0"/>
              </a:rPr>
              <a:t> Dank</a:t>
            </a:r>
          </a:p>
        </p:txBody>
      </p:sp>
      <p:sp>
        <p:nvSpPr>
          <p:cNvPr id="3" name="Untertitel 2">
            <a:extLst>
              <a:ext uri="{FF2B5EF4-FFF2-40B4-BE49-F238E27FC236}">
                <a16:creationId xmlns:a16="http://schemas.microsoft.com/office/drawing/2014/main" id="{DC961639-82AF-42FE-A459-136022027BBD}"/>
              </a:ext>
            </a:extLst>
          </p:cNvPr>
          <p:cNvSpPr>
            <a:spLocks noGrp="1"/>
          </p:cNvSpPr>
          <p:nvPr>
            <p:ph type="subTitle" idx="1"/>
          </p:nvPr>
        </p:nvSpPr>
        <p:spPr>
          <a:xfrm>
            <a:off x="1406012" y="5005309"/>
            <a:ext cx="9144000" cy="811212"/>
          </a:xfrm>
        </p:spPr>
        <p:txBody>
          <a:bodyPr/>
          <a:lstStyle/>
          <a:p>
            <a:endParaRPr lang="en-GB" dirty="0"/>
          </a:p>
        </p:txBody>
      </p:sp>
    </p:spTree>
    <p:extLst>
      <p:ext uri="{BB962C8B-B14F-4D97-AF65-F5344CB8AC3E}">
        <p14:creationId xmlns:p14="http://schemas.microsoft.com/office/powerpoint/2010/main" val="1949877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BF7212B-E14F-4753-B6D4-B621EB63EA02}"/>
              </a:ext>
            </a:extLst>
          </p:cNvPr>
          <p:cNvSpPr>
            <a:spLocks noGrp="1"/>
          </p:cNvSpPr>
          <p:nvPr>
            <p:ph type="sldNum" sz="quarter" idx="12"/>
          </p:nvPr>
        </p:nvSpPr>
        <p:spPr/>
        <p:txBody>
          <a:bodyPr/>
          <a:lstStyle/>
          <a:p>
            <a:fld id="{D4B8F505-3FCB-4E94-BD38-3BAF39C0A1B3}" type="slidenum">
              <a:rPr lang="en-GB" smtClean="0"/>
              <a:pPr/>
              <a:t>62</a:t>
            </a:fld>
            <a:endParaRPr lang="en-GB" dirty="0"/>
          </a:p>
        </p:txBody>
      </p:sp>
      <p:pic>
        <p:nvPicPr>
          <p:cNvPr id="5" name="Inhaltsplatzhalter 16" descr="Ein Bild, das Text enthält.&#10;&#10;Automatisch generierte Beschreibung">
            <a:extLst>
              <a:ext uri="{FF2B5EF4-FFF2-40B4-BE49-F238E27FC236}">
                <a16:creationId xmlns:a16="http://schemas.microsoft.com/office/drawing/2014/main" id="{62631741-C3E0-4DEC-A267-9EF4D2B8FC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1074" y="5016543"/>
            <a:ext cx="9133818" cy="1136621"/>
          </a:xfrm>
          <a:prstGeom prst="rect">
            <a:avLst/>
          </a:prstGeom>
        </p:spPr>
      </p:pic>
      <p:sp>
        <p:nvSpPr>
          <p:cNvPr id="6" name="Rechteck 5">
            <a:extLst>
              <a:ext uri="{FF2B5EF4-FFF2-40B4-BE49-F238E27FC236}">
                <a16:creationId xmlns:a16="http://schemas.microsoft.com/office/drawing/2014/main" id="{1CA758FA-2C52-4506-B76C-04E6C3D8287E}"/>
              </a:ext>
            </a:extLst>
          </p:cNvPr>
          <p:cNvSpPr/>
          <p:nvPr/>
        </p:nvSpPr>
        <p:spPr>
          <a:xfrm>
            <a:off x="3705726" y="3621505"/>
            <a:ext cx="4584032" cy="360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Inhaltsplatzhalter 16" descr="Ein Bild, das Text enthält.&#10;&#10;Automatisch generierte Beschreibung">
            <a:extLst>
              <a:ext uri="{FF2B5EF4-FFF2-40B4-BE49-F238E27FC236}">
                <a16:creationId xmlns:a16="http://schemas.microsoft.com/office/drawing/2014/main" id="{9A8FD6FE-F5DB-4791-B726-74A4D9D20E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1074" y="2615967"/>
            <a:ext cx="9133818" cy="2045173"/>
          </a:xfrm>
          <a:prstGeom prst="rect">
            <a:avLst/>
          </a:prstGeom>
        </p:spPr>
      </p:pic>
      <p:pic>
        <p:nvPicPr>
          <p:cNvPr id="28" name="Grafik 27">
            <a:extLst>
              <a:ext uri="{FF2B5EF4-FFF2-40B4-BE49-F238E27FC236}">
                <a16:creationId xmlns:a16="http://schemas.microsoft.com/office/drawing/2014/main" id="{F86F0144-7A82-4695-8565-72478593A8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7983" y="340951"/>
            <a:ext cx="3352359" cy="3178961"/>
          </a:xfrm>
          <a:prstGeom prst="rect">
            <a:avLst/>
          </a:prstGeom>
        </p:spPr>
      </p:pic>
    </p:spTree>
    <p:extLst>
      <p:ext uri="{BB962C8B-B14F-4D97-AF65-F5344CB8AC3E}">
        <p14:creationId xmlns:p14="http://schemas.microsoft.com/office/powerpoint/2010/main" val="2211200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32C1EDFA-DEFD-4742-A434-AC875E1B34A1}"/>
              </a:ext>
            </a:extLst>
          </p:cNvPr>
          <p:cNvSpPr>
            <a:spLocks noGrp="1"/>
          </p:cNvSpPr>
          <p:nvPr>
            <p:ph type="title"/>
          </p:nvPr>
        </p:nvSpPr>
        <p:spPr/>
        <p:txBody>
          <a:bodyPr>
            <a:normAutofit/>
          </a:bodyPr>
          <a:lstStyle/>
          <a:p>
            <a:r>
              <a:rPr lang="en-GB" dirty="0" err="1"/>
              <a:t>Onlinespiel</a:t>
            </a:r>
            <a:r>
              <a:rPr lang="en-GB" dirty="0"/>
              <a:t> Foodscape </a:t>
            </a:r>
          </a:p>
        </p:txBody>
      </p:sp>
      <p:sp>
        <p:nvSpPr>
          <p:cNvPr id="4" name="Foliennummernplatzhalter 3">
            <a:extLst>
              <a:ext uri="{FF2B5EF4-FFF2-40B4-BE49-F238E27FC236}">
                <a16:creationId xmlns:a16="http://schemas.microsoft.com/office/drawing/2014/main" id="{E4AAD547-B43A-4EAA-B58B-0805B2D77A8A}"/>
              </a:ext>
            </a:extLst>
          </p:cNvPr>
          <p:cNvSpPr>
            <a:spLocks noGrp="1"/>
          </p:cNvSpPr>
          <p:nvPr>
            <p:ph type="sldNum" sz="quarter" idx="12"/>
          </p:nvPr>
        </p:nvSpPr>
        <p:spPr/>
        <p:txBody>
          <a:bodyPr/>
          <a:lstStyle/>
          <a:p>
            <a:fld id="{D4B8F505-3FCB-4E94-BD38-3BAF39C0A1B3}" type="slidenum">
              <a:rPr lang="en-GB" smtClean="0"/>
              <a:pPr/>
              <a:t>7</a:t>
            </a:fld>
            <a:endParaRPr lang="en-GB" dirty="0"/>
          </a:p>
        </p:txBody>
      </p:sp>
      <p:pic>
        <p:nvPicPr>
          <p:cNvPr id="18" name="Grafik 17">
            <a:extLst>
              <a:ext uri="{FF2B5EF4-FFF2-40B4-BE49-F238E27FC236}">
                <a16:creationId xmlns:a16="http://schemas.microsoft.com/office/drawing/2014/main" id="{317AFA05-F3B5-4561-9C3E-451F51058D2D}"/>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6957" b="94783" l="4505" r="94595">
                        <a14:foregroundMark x1="18018" y1="27826" x2="18018" y2="27826"/>
                        <a14:foregroundMark x1="8108" y1="35652" x2="8108" y2="35652"/>
                        <a14:foregroundMark x1="9910" y1="27826" x2="9910" y2="27826"/>
                        <a14:foregroundMark x1="25225" y1="20000" x2="25225" y2="20000"/>
                        <a14:foregroundMark x1="38739" y1="6957" x2="38739" y2="6957"/>
                        <a14:foregroundMark x1="35135" y1="6957" x2="35135" y2="6957"/>
                        <a14:foregroundMark x1="66667" y1="6957" x2="66667" y2="6957"/>
                        <a14:foregroundMark x1="88288" y1="39130" x2="88288" y2="39130"/>
                        <a14:foregroundMark x1="95495" y1="36522" x2="95495" y2="36522"/>
                        <a14:foregroundMark x1="42342" y1="91304" x2="42342" y2="91304"/>
                        <a14:foregroundMark x1="47748" y1="94783" x2="47748" y2="94783"/>
                        <a14:backgroundMark x1="5405" y1="870" x2="5405" y2="870"/>
                        <a14:backgroundMark x1="92793" y1="3478" x2="92793" y2="3478"/>
                      </a14:backgroundRemoval>
                    </a14:imgEffect>
                  </a14:imgLayer>
                </a14:imgProps>
              </a:ext>
              <a:ext uri="{28A0092B-C50C-407E-A947-70E740481C1C}">
                <a14:useLocalDpi xmlns:a14="http://schemas.microsoft.com/office/drawing/2010/main"/>
              </a:ext>
            </a:extLst>
          </a:blip>
          <a:stretch>
            <a:fillRect/>
          </a:stretch>
        </p:blipFill>
        <p:spPr>
          <a:xfrm>
            <a:off x="196343" y="274320"/>
            <a:ext cx="635507" cy="658408"/>
          </a:xfrm>
          <a:prstGeom prst="rect">
            <a:avLst/>
          </a:prstGeom>
        </p:spPr>
      </p:pic>
      <p:sp>
        <p:nvSpPr>
          <p:cNvPr id="19" name="Textfeld 18">
            <a:extLst>
              <a:ext uri="{FF2B5EF4-FFF2-40B4-BE49-F238E27FC236}">
                <a16:creationId xmlns:a16="http://schemas.microsoft.com/office/drawing/2014/main" id="{3111020D-EA3B-435D-BC72-785E49AFA116}"/>
              </a:ext>
            </a:extLst>
          </p:cNvPr>
          <p:cNvSpPr txBox="1"/>
          <p:nvPr/>
        </p:nvSpPr>
        <p:spPr>
          <a:xfrm>
            <a:off x="831850" y="418858"/>
            <a:ext cx="1625895" cy="369332"/>
          </a:xfrm>
          <a:prstGeom prst="rect">
            <a:avLst/>
          </a:prstGeom>
          <a:noFill/>
        </p:spPr>
        <p:txBody>
          <a:bodyPr wrap="square" rtlCol="0">
            <a:spAutoFit/>
          </a:bodyPr>
          <a:lstStyle/>
          <a:p>
            <a:r>
              <a:rPr lang="en-GB" b="1" dirty="0">
                <a:solidFill>
                  <a:schemeClr val="bg1"/>
                </a:solidFill>
              </a:rPr>
              <a:t>Phase 1</a:t>
            </a:r>
          </a:p>
        </p:txBody>
      </p:sp>
      <p:pic>
        <p:nvPicPr>
          <p:cNvPr id="6" name="Grafik 5">
            <a:extLst>
              <a:ext uri="{FF2B5EF4-FFF2-40B4-BE49-F238E27FC236}">
                <a16:creationId xmlns:a16="http://schemas.microsoft.com/office/drawing/2014/main" id="{11AC94B5-2D52-4BAA-A7E3-00654CE03C3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2357" y="2136703"/>
            <a:ext cx="6874042" cy="3886958"/>
          </a:xfrm>
          <a:prstGeom prst="rect">
            <a:avLst/>
          </a:prstGeom>
        </p:spPr>
      </p:pic>
    </p:spTree>
    <p:extLst>
      <p:ext uri="{BB962C8B-B14F-4D97-AF65-F5344CB8AC3E}">
        <p14:creationId xmlns:p14="http://schemas.microsoft.com/office/powerpoint/2010/main" val="2232159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6F355-4CE4-40A0-BF29-F6253E66DF3C}"/>
              </a:ext>
            </a:extLst>
          </p:cNvPr>
          <p:cNvSpPr>
            <a:spLocks noGrp="1"/>
          </p:cNvSpPr>
          <p:nvPr>
            <p:ph type="title"/>
          </p:nvPr>
        </p:nvSpPr>
        <p:spPr/>
        <p:txBody>
          <a:bodyPr>
            <a:normAutofit/>
          </a:bodyPr>
          <a:lstStyle/>
          <a:p>
            <a:r>
              <a:rPr lang="en-GB" dirty="0" err="1"/>
              <a:t>Anleitung</a:t>
            </a:r>
            <a:r>
              <a:rPr lang="en-GB" dirty="0"/>
              <a:t> </a:t>
            </a:r>
            <a:r>
              <a:rPr lang="en-GB" dirty="0" err="1"/>
              <a:t>zum</a:t>
            </a:r>
            <a:r>
              <a:rPr lang="en-GB" dirty="0"/>
              <a:t> Spiel</a:t>
            </a:r>
          </a:p>
        </p:txBody>
      </p:sp>
      <p:sp>
        <p:nvSpPr>
          <p:cNvPr id="3" name="Inhaltsplatzhalter 2">
            <a:extLst>
              <a:ext uri="{FF2B5EF4-FFF2-40B4-BE49-F238E27FC236}">
                <a16:creationId xmlns:a16="http://schemas.microsoft.com/office/drawing/2014/main" id="{046EF9FD-E753-450A-94A0-F944B3815FA7}"/>
              </a:ext>
            </a:extLst>
          </p:cNvPr>
          <p:cNvSpPr>
            <a:spLocks noGrp="1"/>
          </p:cNvSpPr>
          <p:nvPr>
            <p:ph idx="1"/>
          </p:nvPr>
        </p:nvSpPr>
        <p:spPr>
          <a:xfrm>
            <a:off x="838200" y="2335875"/>
            <a:ext cx="10892246" cy="3841087"/>
          </a:xfrm>
        </p:spPr>
        <p:txBody>
          <a:bodyPr>
            <a:normAutofit/>
          </a:bodyPr>
          <a:lstStyle/>
          <a:p>
            <a:r>
              <a:rPr lang="de-CH" dirty="0"/>
              <a:t>Bildet Zweiergruppen, je ein Computer/Tablet pro Gruppe</a:t>
            </a:r>
          </a:p>
          <a:p>
            <a:r>
              <a:rPr lang="de-CH" dirty="0"/>
              <a:t>Öffnet den Webbrowser und besucht die Webseite </a:t>
            </a:r>
            <a:r>
              <a:rPr lang="de-CH" dirty="0">
                <a:hlinkClick r:id="rId3"/>
              </a:rPr>
              <a:t>www.foodscape.ch/klasse/XXXX </a:t>
            </a:r>
            <a:r>
              <a:rPr lang="de-CH" dirty="0"/>
              <a:t>(Klassencode)</a:t>
            </a:r>
          </a:p>
          <a:p>
            <a:r>
              <a:rPr lang="de-CH" dirty="0"/>
              <a:t>Diskutiert die getroffenen Entscheidungen zu zweit</a:t>
            </a:r>
          </a:p>
          <a:p>
            <a:r>
              <a:rPr lang="de-CH" dirty="0"/>
              <a:t>Nehmt an der Klassenabstimmung teil</a:t>
            </a:r>
          </a:p>
          <a:p>
            <a:r>
              <a:rPr lang="de-CH" dirty="0"/>
              <a:t>20 Minuten Spielzeit, wer gewinnt oder verliert kann das Spiel wiederholen</a:t>
            </a:r>
          </a:p>
          <a:p>
            <a:endParaRPr lang="en-GB" dirty="0"/>
          </a:p>
        </p:txBody>
      </p:sp>
      <p:sp>
        <p:nvSpPr>
          <p:cNvPr id="4" name="Foliennummernplatzhalter 3">
            <a:extLst>
              <a:ext uri="{FF2B5EF4-FFF2-40B4-BE49-F238E27FC236}">
                <a16:creationId xmlns:a16="http://schemas.microsoft.com/office/drawing/2014/main" id="{F2792F8F-3CFE-4B0B-814D-BE4302958833}"/>
              </a:ext>
            </a:extLst>
          </p:cNvPr>
          <p:cNvSpPr>
            <a:spLocks noGrp="1"/>
          </p:cNvSpPr>
          <p:nvPr>
            <p:ph type="sldNum" sz="quarter" idx="12"/>
          </p:nvPr>
        </p:nvSpPr>
        <p:spPr/>
        <p:txBody>
          <a:bodyPr/>
          <a:lstStyle/>
          <a:p>
            <a:fld id="{D4B8F505-3FCB-4E94-BD38-3BAF39C0A1B3}" type="slidenum">
              <a:rPr lang="en-GB" smtClean="0"/>
              <a:pPr/>
              <a:t>8</a:t>
            </a:fld>
            <a:endParaRPr lang="en-GB" dirty="0"/>
          </a:p>
        </p:txBody>
      </p:sp>
      <p:pic>
        <p:nvPicPr>
          <p:cNvPr id="5" name="Grafik 4">
            <a:extLst>
              <a:ext uri="{FF2B5EF4-FFF2-40B4-BE49-F238E27FC236}">
                <a16:creationId xmlns:a16="http://schemas.microsoft.com/office/drawing/2014/main" id="{758280C2-4A56-4EB9-BE3C-962DA245622C}"/>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6957" b="94783" l="4505" r="94595">
                        <a14:foregroundMark x1="18018" y1="27826" x2="18018" y2="27826"/>
                        <a14:foregroundMark x1="8108" y1="35652" x2="8108" y2="35652"/>
                        <a14:foregroundMark x1="9910" y1="27826" x2="9910" y2="27826"/>
                        <a14:foregroundMark x1="25225" y1="20000" x2="25225" y2="20000"/>
                        <a14:foregroundMark x1="38739" y1="6957" x2="38739" y2="6957"/>
                        <a14:foregroundMark x1="35135" y1="6957" x2="35135" y2="6957"/>
                        <a14:foregroundMark x1="66667" y1="6957" x2="66667" y2="6957"/>
                        <a14:foregroundMark x1="88288" y1="39130" x2="88288" y2="39130"/>
                        <a14:foregroundMark x1="95495" y1="36522" x2="95495" y2="36522"/>
                        <a14:foregroundMark x1="42342" y1="91304" x2="42342" y2="91304"/>
                        <a14:foregroundMark x1="47748" y1="94783" x2="47748" y2="94783"/>
                        <a14:backgroundMark x1="5405" y1="870" x2="5405" y2="870"/>
                        <a14:backgroundMark x1="92793" y1="3478" x2="92793" y2="3478"/>
                      </a14:backgroundRemoval>
                    </a14:imgEffect>
                  </a14:imgLayer>
                </a14:imgProps>
              </a:ext>
              <a:ext uri="{28A0092B-C50C-407E-A947-70E740481C1C}">
                <a14:useLocalDpi xmlns:a14="http://schemas.microsoft.com/office/drawing/2010/main"/>
              </a:ext>
            </a:extLst>
          </a:blip>
          <a:stretch>
            <a:fillRect/>
          </a:stretch>
        </p:blipFill>
        <p:spPr>
          <a:xfrm>
            <a:off x="196343" y="274320"/>
            <a:ext cx="635507" cy="658408"/>
          </a:xfrm>
          <a:prstGeom prst="rect">
            <a:avLst/>
          </a:prstGeom>
        </p:spPr>
      </p:pic>
      <p:sp>
        <p:nvSpPr>
          <p:cNvPr id="7" name="Textfeld 6">
            <a:extLst>
              <a:ext uri="{FF2B5EF4-FFF2-40B4-BE49-F238E27FC236}">
                <a16:creationId xmlns:a16="http://schemas.microsoft.com/office/drawing/2014/main" id="{4DC26A00-9CDF-49A0-8122-921CFF597485}"/>
              </a:ext>
            </a:extLst>
          </p:cNvPr>
          <p:cNvSpPr txBox="1"/>
          <p:nvPr/>
        </p:nvSpPr>
        <p:spPr>
          <a:xfrm>
            <a:off x="831850" y="418858"/>
            <a:ext cx="1625895" cy="369332"/>
          </a:xfrm>
          <a:prstGeom prst="rect">
            <a:avLst/>
          </a:prstGeom>
          <a:noFill/>
        </p:spPr>
        <p:txBody>
          <a:bodyPr wrap="square" rtlCol="0">
            <a:spAutoFit/>
          </a:bodyPr>
          <a:lstStyle/>
          <a:p>
            <a:r>
              <a:rPr lang="en-GB" b="1" dirty="0">
                <a:solidFill>
                  <a:schemeClr val="bg1"/>
                </a:solidFill>
              </a:rPr>
              <a:t>Phase 1</a:t>
            </a:r>
          </a:p>
        </p:txBody>
      </p:sp>
    </p:spTree>
    <p:extLst>
      <p:ext uri="{BB962C8B-B14F-4D97-AF65-F5344CB8AC3E}">
        <p14:creationId xmlns:p14="http://schemas.microsoft.com/office/powerpoint/2010/main" val="4073105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9418C-91DA-41CC-B974-29FEB983F772}"/>
              </a:ext>
            </a:extLst>
          </p:cNvPr>
          <p:cNvSpPr>
            <a:spLocks noGrp="1"/>
          </p:cNvSpPr>
          <p:nvPr>
            <p:ph type="title"/>
          </p:nvPr>
        </p:nvSpPr>
        <p:spPr/>
        <p:txBody>
          <a:bodyPr/>
          <a:lstStyle/>
          <a:p>
            <a:r>
              <a:rPr lang="en-GB" dirty="0">
                <a:solidFill>
                  <a:srgbClr val="2E2C70"/>
                </a:solidFill>
              </a:rPr>
              <a:t>Phase 2</a:t>
            </a:r>
          </a:p>
        </p:txBody>
      </p:sp>
      <p:sp>
        <p:nvSpPr>
          <p:cNvPr id="3" name="Textplatzhalter 2">
            <a:extLst>
              <a:ext uri="{FF2B5EF4-FFF2-40B4-BE49-F238E27FC236}">
                <a16:creationId xmlns:a16="http://schemas.microsoft.com/office/drawing/2014/main" id="{A0C5C960-5649-4C8D-A631-7ED5BA93F8AE}"/>
              </a:ext>
            </a:extLst>
          </p:cNvPr>
          <p:cNvSpPr>
            <a:spLocks noGrp="1"/>
          </p:cNvSpPr>
          <p:nvPr>
            <p:ph type="body" idx="1"/>
          </p:nvPr>
        </p:nvSpPr>
        <p:spPr/>
        <p:txBody>
          <a:bodyPr/>
          <a:lstStyle/>
          <a:p>
            <a:r>
              <a:rPr lang="de-CH" dirty="0"/>
              <a:t>Austauschen und reflektieren (10’– 20’)</a:t>
            </a:r>
            <a:endParaRPr lang="en-GB" dirty="0"/>
          </a:p>
        </p:txBody>
      </p:sp>
      <p:sp>
        <p:nvSpPr>
          <p:cNvPr id="4" name="Foliennummernplatzhalter 3">
            <a:extLst>
              <a:ext uri="{FF2B5EF4-FFF2-40B4-BE49-F238E27FC236}">
                <a16:creationId xmlns:a16="http://schemas.microsoft.com/office/drawing/2014/main" id="{40D79870-272B-42E2-9705-11897A0D2C24}"/>
              </a:ext>
            </a:extLst>
          </p:cNvPr>
          <p:cNvSpPr>
            <a:spLocks noGrp="1"/>
          </p:cNvSpPr>
          <p:nvPr>
            <p:ph type="sldNum" sz="quarter" idx="12"/>
          </p:nvPr>
        </p:nvSpPr>
        <p:spPr/>
        <p:txBody>
          <a:bodyPr/>
          <a:lstStyle/>
          <a:p>
            <a:fld id="{D4B8F505-3FCB-4E94-BD38-3BAF39C0A1B3}" type="slidenum">
              <a:rPr lang="en-GB" smtClean="0"/>
              <a:t>9</a:t>
            </a:fld>
            <a:endParaRPr lang="en-GB"/>
          </a:p>
        </p:txBody>
      </p:sp>
      <p:pic>
        <p:nvPicPr>
          <p:cNvPr id="6" name="Grafik 5">
            <a:extLst>
              <a:ext uri="{FF2B5EF4-FFF2-40B4-BE49-F238E27FC236}">
                <a16:creationId xmlns:a16="http://schemas.microsoft.com/office/drawing/2014/main" id="{6A34A6FA-238F-4B49-9F96-5696DB4609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892" y="317420"/>
            <a:ext cx="710958" cy="533219"/>
          </a:xfrm>
          <a:prstGeom prst="rect">
            <a:avLst/>
          </a:prstGeom>
        </p:spPr>
      </p:pic>
    </p:spTree>
    <p:extLst>
      <p:ext uri="{BB962C8B-B14F-4D97-AF65-F5344CB8AC3E}">
        <p14:creationId xmlns:p14="http://schemas.microsoft.com/office/powerpoint/2010/main" val="281375698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2890</Words>
  <Application>Microsoft Office PowerPoint</Application>
  <PresentationFormat>Breitbild</PresentationFormat>
  <Paragraphs>438</Paragraphs>
  <Slides>62</Slides>
  <Notes>23</Notes>
  <HiddenSlides>2</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62</vt:i4>
      </vt:variant>
    </vt:vector>
  </HeadingPairs>
  <TitlesOfParts>
    <vt:vector size="68" baseType="lpstr">
      <vt:lpstr>Arial</vt:lpstr>
      <vt:lpstr>Calibri</vt:lpstr>
      <vt:lpstr>Calibri Light</vt:lpstr>
      <vt:lpstr>Times New Roman</vt:lpstr>
      <vt:lpstr>Wingdings</vt:lpstr>
      <vt:lpstr>Office</vt:lpstr>
      <vt:lpstr>Das Schweizer Ernährungssystem</vt:lpstr>
      <vt:lpstr>Einführung</vt:lpstr>
      <vt:lpstr>Ablauf</vt:lpstr>
      <vt:lpstr>Inhalt</vt:lpstr>
      <vt:lpstr>Lernziele </vt:lpstr>
      <vt:lpstr>Phase 1</vt:lpstr>
      <vt:lpstr>Onlinespiel Foodscape </vt:lpstr>
      <vt:lpstr>Anleitung zum Spiel</vt:lpstr>
      <vt:lpstr>Phase 2</vt:lpstr>
      <vt:lpstr>Diskussion</vt:lpstr>
      <vt:lpstr>Gruppenarbeit</vt:lpstr>
      <vt:lpstr>Phase 3</vt:lpstr>
      <vt:lpstr>Übersicht Vertiefungsmodule</vt:lpstr>
      <vt:lpstr>Phase 3</vt:lpstr>
      <vt:lpstr>1. Formen der Landnutzung</vt:lpstr>
      <vt:lpstr>2. Entwicklung der verschiedenen Flächen</vt:lpstr>
      <vt:lpstr>2. Entwicklung der verschiedenen Flächen</vt:lpstr>
      <vt:lpstr>3. Wofür nutzen wir unsere Landwirtschaftsflächen? </vt:lpstr>
      <vt:lpstr>3. Wofür nutzen wir unsere Landwirtschaftsflächen? </vt:lpstr>
      <vt:lpstr>3. Wofür nutzen wir unsere Landwirtschaftsflächen? </vt:lpstr>
      <vt:lpstr>3. Wofür nutzen wir unsere Landwirtschaftsflächen? </vt:lpstr>
      <vt:lpstr>4. Abschlussdiskussion</vt:lpstr>
      <vt:lpstr>Phase 3</vt:lpstr>
      <vt:lpstr>1. Was fressen unsere Nutztiere in der Schweiz?</vt:lpstr>
      <vt:lpstr>1. Was fressen unsere Nutztiere in der Schweiz?</vt:lpstr>
      <vt:lpstr>1. Was fressen unsere Nutztiere in der Schweiz?</vt:lpstr>
      <vt:lpstr>2. Welche Futtermittel werden wo angebaut?</vt:lpstr>
      <vt:lpstr>2. Welche Futtermittel werden wo angebaut?</vt:lpstr>
      <vt:lpstr>3. Feed no Food</vt:lpstr>
      <vt:lpstr>3. Feed no Food - Flächenverbrauch tierischer Produkte</vt:lpstr>
      <vt:lpstr>3. Feed no Food - Flächenverbrauch tierischer Produkte</vt:lpstr>
      <vt:lpstr>4. Abschlussdiskussion</vt:lpstr>
      <vt:lpstr>4. Abschlussdiskussion</vt:lpstr>
      <vt:lpstr>Phase 3</vt:lpstr>
      <vt:lpstr>1. Selbstversorgungsgrad</vt:lpstr>
      <vt:lpstr>1. Selbstversorgungsgrad</vt:lpstr>
      <vt:lpstr>2. Gründe für den Import</vt:lpstr>
      <vt:lpstr>2. Gründe für den Import</vt:lpstr>
      <vt:lpstr>2. Gründe für den Import</vt:lpstr>
      <vt:lpstr>3. Abschlussdiskussion</vt:lpstr>
      <vt:lpstr>Phase 3</vt:lpstr>
      <vt:lpstr>1. Einleitung - Umfrage</vt:lpstr>
      <vt:lpstr>2. Intensiv oder extensiv?</vt:lpstr>
      <vt:lpstr>2. Intensiv oder extensiv?</vt:lpstr>
      <vt:lpstr>3. Gruppendiskussionen</vt:lpstr>
      <vt:lpstr>4. Abschlussdiskussion</vt:lpstr>
      <vt:lpstr>4. Abschlussdiskussion</vt:lpstr>
      <vt:lpstr>Phase 3</vt:lpstr>
      <vt:lpstr>1. Mein Ernährungsstil</vt:lpstr>
      <vt:lpstr>1. Mein Ernährungsstil</vt:lpstr>
      <vt:lpstr>2. Ausgewogene Ernährung</vt:lpstr>
      <vt:lpstr>2. Ausgewogene Ernährung</vt:lpstr>
      <vt:lpstr>2. Ausgewogene Ernährung</vt:lpstr>
      <vt:lpstr>2. Ausgewogene Ernährung</vt:lpstr>
      <vt:lpstr>3. Umweltfreundliche Ernährung</vt:lpstr>
      <vt:lpstr>4. Alternative Proteinquellen</vt:lpstr>
      <vt:lpstr>4. Alternative Proteinquellen</vt:lpstr>
      <vt:lpstr>5. Diskussion</vt:lpstr>
      <vt:lpstr>Phase 4</vt:lpstr>
      <vt:lpstr>Wie kann ich mich in Zukunft umweltfreundlicher und gesünder ernähren?</vt:lpstr>
      <vt:lpstr>Vielen Dank</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Jaisli Isabel (jais)</dc:creator>
  <cp:lastModifiedBy>Mariani Ennio (maia)</cp:lastModifiedBy>
  <cp:revision>106</cp:revision>
  <dcterms:created xsi:type="dcterms:W3CDTF">2020-11-16T17:16:33Z</dcterms:created>
  <dcterms:modified xsi:type="dcterms:W3CDTF">2022-08-09T14:55:33Z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0d9bad3-6dac-4e9a-89a3-89f3b8d247b2_Enabled">
    <vt:lpwstr>true</vt:lpwstr>
  </property>
  <property fmtid="{D5CDD505-2E9C-101B-9397-08002B2CF9AE}" pid="3" name="MSIP_Label_10d9bad3-6dac-4e9a-89a3-89f3b8d247b2_SetDate">
    <vt:lpwstr>2021-08-04T09:25:19Z</vt:lpwstr>
  </property>
  <property fmtid="{D5CDD505-2E9C-101B-9397-08002B2CF9AE}" pid="4" name="MSIP_Label_10d9bad3-6dac-4e9a-89a3-89f3b8d247b2_Method">
    <vt:lpwstr>Standard</vt:lpwstr>
  </property>
  <property fmtid="{D5CDD505-2E9C-101B-9397-08002B2CF9AE}" pid="5" name="MSIP_Label_10d9bad3-6dac-4e9a-89a3-89f3b8d247b2_Name">
    <vt:lpwstr>10d9bad3-6dac-4e9a-89a3-89f3b8d247b2</vt:lpwstr>
  </property>
  <property fmtid="{D5CDD505-2E9C-101B-9397-08002B2CF9AE}" pid="6" name="MSIP_Label_10d9bad3-6dac-4e9a-89a3-89f3b8d247b2_SiteId">
    <vt:lpwstr>5d1a9f9d-201f-4a10-b983-451cf65cbc1e</vt:lpwstr>
  </property>
  <property fmtid="{D5CDD505-2E9C-101B-9397-08002B2CF9AE}" pid="7" name="MSIP_Label_10d9bad3-6dac-4e9a-89a3-89f3b8d247b2_ActionId">
    <vt:lpwstr>97f3fb04-8024-4b4f-903b-ff633a5cc050</vt:lpwstr>
  </property>
  <property fmtid="{D5CDD505-2E9C-101B-9397-08002B2CF9AE}" pid="8" name="MSIP_Label_10d9bad3-6dac-4e9a-89a3-89f3b8d247b2_ContentBits">
    <vt:lpwstr>0</vt:lpwstr>
  </property>
</Properties>
</file>